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0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16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798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13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85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20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856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2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2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41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77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3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0DA21C-DCC0-44FC-BDD4-F02A9649F8A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D54A9D-E549-4293-AABC-7CBF06949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Delayed Cord Clamping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Nikki McLaughlin, BSN, CCRN</a:t>
            </a:r>
          </a:p>
          <a:p>
            <a:r>
              <a:rPr lang="en-US" dirty="0"/>
              <a:t>East Carolina University College of Nursing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3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infants in the DCC group had less IVH in the first 28 days in the NICU</a:t>
            </a:r>
          </a:p>
          <a:p>
            <a:pPr marL="0" indent="0" algn="ctr">
              <a:buNone/>
            </a:pPr>
            <a:r>
              <a:rPr lang="en-US" dirty="0"/>
              <a:t>14% vs. 36%; p=0.03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Infants in the DCC group were less likely to have sepsis during the NICU stay</a:t>
            </a:r>
          </a:p>
          <a:p>
            <a:pPr marL="0" indent="0" algn="ctr">
              <a:buNone/>
            </a:pPr>
            <a:r>
              <a:rPr lang="en-US" dirty="0"/>
              <a:t>3% vs. 22%; p =0.03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Male infants had advantages for IVH, sepsis, and NEC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1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to Practice Implementation </a:t>
            </a:r>
          </a:p>
          <a:p>
            <a:pPr lvl="1"/>
            <a:r>
              <a:rPr lang="en-US" dirty="0"/>
              <a:t>Simplicity of interventions</a:t>
            </a:r>
          </a:p>
          <a:p>
            <a:pPr lvl="1"/>
            <a:r>
              <a:rPr lang="en-US" dirty="0"/>
              <a:t>Improved outcomes</a:t>
            </a:r>
          </a:p>
          <a:p>
            <a:endParaRPr lang="en-US" dirty="0"/>
          </a:p>
          <a:p>
            <a:r>
              <a:rPr lang="en-US" dirty="0"/>
              <a:t>Barriers to Implementation</a:t>
            </a:r>
          </a:p>
          <a:p>
            <a:pPr lvl="1"/>
            <a:r>
              <a:rPr lang="en-US" dirty="0"/>
              <a:t>Persistence of myths related to placental </a:t>
            </a:r>
            <a:r>
              <a:rPr lang="en-US" dirty="0" smtClean="0"/>
              <a:t>transfusion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30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98502"/>
            <a:ext cx="9601196" cy="3699338"/>
          </a:xfrm>
        </p:spPr>
        <p:txBody>
          <a:bodyPr>
            <a:normAutofit fontScale="55000" lnSpcReduction="20000"/>
          </a:bodyPr>
          <a:lstStyle/>
          <a:p>
            <a:pPr indent="-457200">
              <a:buNone/>
            </a:pPr>
            <a:r>
              <a:rPr lang="en-US" dirty="0" err="1"/>
              <a:t>Baenziger</a:t>
            </a:r>
            <a:r>
              <a:rPr lang="en-US" dirty="0"/>
              <a:t>, O., </a:t>
            </a:r>
            <a:r>
              <a:rPr lang="en-US" dirty="0" err="1"/>
              <a:t>Stolkin</a:t>
            </a:r>
            <a:r>
              <a:rPr lang="en-US" dirty="0"/>
              <a:t>, F., Keel, M., von </a:t>
            </a:r>
            <a:r>
              <a:rPr lang="en-US" dirty="0" err="1"/>
              <a:t>Siebenthal</a:t>
            </a:r>
            <a:r>
              <a:rPr lang="en-US" dirty="0"/>
              <a:t>, K., </a:t>
            </a:r>
            <a:r>
              <a:rPr lang="en-US" dirty="0" err="1"/>
              <a:t>Fauchere</a:t>
            </a:r>
            <a:r>
              <a:rPr lang="en-US" dirty="0"/>
              <a:t>, J. C., Das </a:t>
            </a:r>
            <a:r>
              <a:rPr lang="en-US" dirty="0" err="1"/>
              <a:t>Kundu</a:t>
            </a:r>
            <a:r>
              <a:rPr lang="en-US" dirty="0"/>
              <a:t>, S., . . . Wolf, M. (2007). The influence of the timing of cord clamping on postnatal cerebral oxygenation in preterm neonates: A randomized, controlled trial.</a:t>
            </a:r>
            <a:r>
              <a:rPr lang="en-US" i="1" dirty="0"/>
              <a:t> Pediatrics, 119</a:t>
            </a:r>
            <a:r>
              <a:rPr lang="en-US" dirty="0"/>
              <a:t>(3), 455-459. </a:t>
            </a:r>
          </a:p>
          <a:p>
            <a:pPr indent="-457200">
              <a:buNone/>
            </a:pPr>
            <a:r>
              <a:rPr lang="en-US" dirty="0" err="1"/>
              <a:t>Hosono</a:t>
            </a:r>
            <a:r>
              <a:rPr lang="en-US" dirty="0"/>
              <a:t>, S., </a:t>
            </a:r>
            <a:r>
              <a:rPr lang="en-US" dirty="0" err="1"/>
              <a:t>Mugishima</a:t>
            </a:r>
            <a:r>
              <a:rPr lang="en-US" dirty="0"/>
              <a:t>, H., Fujita, H., </a:t>
            </a:r>
            <a:r>
              <a:rPr lang="en-US" dirty="0" err="1"/>
              <a:t>Hosono</a:t>
            </a:r>
            <a:r>
              <a:rPr lang="en-US" dirty="0"/>
              <a:t>, A., Minato, M., Okada, T., . . . Harada, K. (2008). Umbilical cord milking reduces the need for red cell transfusions and improves neonatal adaptation in infants born at less than 29 weeks' gestation: A </a:t>
            </a:r>
            <a:r>
              <a:rPr lang="en-US" dirty="0" err="1"/>
              <a:t>randomised</a:t>
            </a:r>
            <a:r>
              <a:rPr lang="en-US" dirty="0"/>
              <a:t> controlled trial.</a:t>
            </a:r>
            <a:r>
              <a:rPr lang="en-US" i="1" dirty="0"/>
              <a:t> Archives of Disease in Childhood -- Fetal &amp; Neonatal Edition, 93</a:t>
            </a:r>
            <a:r>
              <a:rPr lang="en-US" dirty="0"/>
              <a:t>(1), F14-9. </a:t>
            </a:r>
          </a:p>
          <a:p>
            <a:pPr indent="-457200">
              <a:buNone/>
            </a:pPr>
            <a:r>
              <a:rPr lang="en-US" dirty="0" err="1"/>
              <a:t>Kugelman</a:t>
            </a:r>
            <a:r>
              <a:rPr lang="en-US" dirty="0"/>
              <a:t>, A., </a:t>
            </a:r>
            <a:r>
              <a:rPr lang="en-US" dirty="0" err="1"/>
              <a:t>Borenstein</a:t>
            </a:r>
            <a:r>
              <a:rPr lang="en-US" dirty="0"/>
              <a:t>-Levin, L., </a:t>
            </a:r>
            <a:r>
              <a:rPr lang="en-US" dirty="0" err="1"/>
              <a:t>Riskin</a:t>
            </a:r>
            <a:r>
              <a:rPr lang="en-US" dirty="0"/>
              <a:t>, A., </a:t>
            </a:r>
            <a:r>
              <a:rPr lang="en-US" dirty="0" err="1"/>
              <a:t>Chistyakov</a:t>
            </a:r>
            <a:r>
              <a:rPr lang="en-US" dirty="0"/>
              <a:t>, I., </a:t>
            </a:r>
            <a:r>
              <a:rPr lang="en-US" dirty="0" err="1"/>
              <a:t>Ohel</a:t>
            </a:r>
            <a:r>
              <a:rPr lang="en-US" dirty="0"/>
              <a:t>, G., </a:t>
            </a:r>
            <a:r>
              <a:rPr lang="en-US" dirty="0" err="1"/>
              <a:t>Gonen</a:t>
            </a:r>
            <a:r>
              <a:rPr lang="en-US" dirty="0"/>
              <a:t>, R., &amp; Bader, D. (2007). Immediate versus delayed umbilical cord clamping in premature neonates born &lt; 35 weeks: A prospective, randomized, controlled study.</a:t>
            </a:r>
            <a:r>
              <a:rPr lang="en-US" i="1" dirty="0"/>
              <a:t> American Journal of Perinatology, 24</a:t>
            </a:r>
            <a:r>
              <a:rPr lang="en-US" dirty="0"/>
              <a:t>(5), 307-315. </a:t>
            </a:r>
          </a:p>
          <a:p>
            <a:pPr indent="-457200">
              <a:buNone/>
            </a:pPr>
            <a:r>
              <a:rPr lang="en-US" dirty="0"/>
              <a:t>Mercer, J. S., </a:t>
            </a:r>
            <a:r>
              <a:rPr lang="en-US" dirty="0" err="1"/>
              <a:t>Vohr</a:t>
            </a:r>
            <a:r>
              <a:rPr lang="en-US" dirty="0"/>
              <a:t>, B. R., McGrath, M. M., </a:t>
            </a:r>
            <a:r>
              <a:rPr lang="en-US" dirty="0" err="1"/>
              <a:t>Padbury</a:t>
            </a:r>
            <a:r>
              <a:rPr lang="en-US" dirty="0"/>
              <a:t>, J. F., Wallach, M., &amp; Oh, W. (2006). Delayed cord clamping in very preterm infants reduces the incidence of </a:t>
            </a:r>
            <a:r>
              <a:rPr lang="en-US" dirty="0" err="1"/>
              <a:t>intraventricular</a:t>
            </a:r>
            <a:r>
              <a:rPr lang="en-US" dirty="0"/>
              <a:t> hemorrhage and late onset sepsis: A randomized, controlled trial. Pediatrics, 111(4), 1235-1242.</a:t>
            </a:r>
          </a:p>
          <a:p>
            <a:pPr indent="-457200">
              <a:buNone/>
            </a:pPr>
            <a:r>
              <a:rPr lang="en-US" dirty="0" err="1"/>
              <a:t>Östlund</a:t>
            </a:r>
            <a:r>
              <a:rPr lang="en-US" dirty="0"/>
              <a:t>, U., Kidd, L., </a:t>
            </a:r>
            <a:r>
              <a:rPr lang="en-US" dirty="0" err="1"/>
              <a:t>Wengström</a:t>
            </a:r>
            <a:r>
              <a:rPr lang="en-US" dirty="0"/>
              <a:t>, Y., </a:t>
            </a:r>
            <a:r>
              <a:rPr lang="en-US" dirty="0" err="1"/>
              <a:t>Rowa</a:t>
            </a:r>
            <a:r>
              <a:rPr lang="en-US" dirty="0"/>
              <a:t>-Dewar, N. (2011).  Combining qualitative and </a:t>
            </a:r>
            <a:r>
              <a:rPr lang="en-US" dirty="0" err="1"/>
              <a:t>quantative</a:t>
            </a:r>
            <a:r>
              <a:rPr lang="en-US" dirty="0"/>
              <a:t> research within mixed method research designs: A methodological review. International Journal of Nursing Studies, 48, 369-383. </a:t>
            </a:r>
            <a:r>
              <a:rPr lang="en-US" dirty="0" err="1"/>
              <a:t>doi</a:t>
            </a:r>
            <a:r>
              <a:rPr lang="en-US" dirty="0"/>
              <a:t>: 10.1016/j.ijnurstu.2010.10.005</a:t>
            </a:r>
          </a:p>
          <a:p>
            <a:pPr indent="-457200">
              <a:buNone/>
            </a:pPr>
            <a:r>
              <a:rPr lang="en-US" sz="2000" dirty="0" err="1"/>
              <a:t>Rabe</a:t>
            </a:r>
            <a:r>
              <a:rPr lang="en-US" sz="2000" dirty="0"/>
              <a:t>, H., Diaz-</a:t>
            </a:r>
            <a:r>
              <a:rPr lang="en-US" sz="2000" dirty="0" err="1"/>
              <a:t>Rossello</a:t>
            </a:r>
            <a:r>
              <a:rPr lang="en-US" sz="2000" dirty="0"/>
              <a:t>, J., </a:t>
            </a:r>
            <a:r>
              <a:rPr lang="en-US" sz="2000" dirty="0" err="1"/>
              <a:t>Duley</a:t>
            </a:r>
            <a:r>
              <a:rPr lang="en-US" sz="2000" dirty="0"/>
              <a:t>, L., &amp; </a:t>
            </a:r>
            <a:r>
              <a:rPr lang="en-US" sz="2000" dirty="0" err="1"/>
              <a:t>Dowswell</a:t>
            </a:r>
            <a:r>
              <a:rPr lang="en-US" sz="2000" dirty="0"/>
              <a:t>, T. (2012). Effect of timing of umbilical cord clamping and other strategies to influence placental transfusion at preterm birth on maternal and infant outcomes. </a:t>
            </a:r>
            <a:r>
              <a:rPr lang="en-US" sz="2000" i="1" dirty="0"/>
              <a:t>Cochrane Database Of Systematic Reviews</a:t>
            </a:r>
            <a:r>
              <a:rPr lang="en-US" sz="2000" dirty="0"/>
              <a:t>, (8), </a:t>
            </a:r>
            <a:endParaRPr lang="en-US" dirty="0"/>
          </a:p>
          <a:p>
            <a:pPr indent="-457200">
              <a:buNone/>
            </a:pPr>
            <a:r>
              <a:rPr lang="en-US" dirty="0" err="1"/>
              <a:t>Takami</a:t>
            </a:r>
            <a:r>
              <a:rPr lang="en-US" dirty="0"/>
              <a:t>, T., </a:t>
            </a:r>
            <a:r>
              <a:rPr lang="en-US" dirty="0" err="1"/>
              <a:t>Suganami</a:t>
            </a:r>
            <a:r>
              <a:rPr lang="en-US" dirty="0"/>
              <a:t>, Y., </a:t>
            </a:r>
            <a:r>
              <a:rPr lang="en-US" dirty="0" err="1"/>
              <a:t>Sunohara</a:t>
            </a:r>
            <a:r>
              <a:rPr lang="en-US" dirty="0"/>
              <a:t>, D., Kondo, A., </a:t>
            </a:r>
            <a:r>
              <a:rPr lang="en-US" dirty="0" err="1"/>
              <a:t>Mizukaki</a:t>
            </a:r>
            <a:r>
              <a:rPr lang="en-US" dirty="0"/>
              <a:t>, N., Fujioka, T., . . . </a:t>
            </a:r>
            <a:r>
              <a:rPr lang="en-US" dirty="0" err="1"/>
              <a:t>Isaka</a:t>
            </a:r>
            <a:r>
              <a:rPr lang="en-US" dirty="0"/>
              <a:t>, K. (2012). Umbilical cord milking stabilizes cerebral oxygenation and perfusion in infants born before 29 weeks of gestation.</a:t>
            </a:r>
            <a:r>
              <a:rPr lang="en-US" i="1" dirty="0"/>
              <a:t> Journal of Pediatrics, 161</a:t>
            </a:r>
            <a:r>
              <a:rPr lang="en-US" dirty="0"/>
              <a:t>(4), 742-747. doi:10.1016/j.jpeds.2012.03.053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5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of Research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problem being researched?</a:t>
            </a:r>
          </a:p>
          <a:p>
            <a:pPr lvl="1"/>
            <a:r>
              <a:rPr lang="en-US" dirty="0"/>
              <a:t>Morbidity and mortality in the NICU</a:t>
            </a:r>
          </a:p>
          <a:p>
            <a:endParaRPr lang="en-US" dirty="0"/>
          </a:p>
          <a:p>
            <a:r>
              <a:rPr lang="en-US" dirty="0"/>
              <a:t>Is this problem significant?</a:t>
            </a:r>
          </a:p>
          <a:p>
            <a:pPr lvl="1"/>
            <a:r>
              <a:rPr lang="en-US" dirty="0"/>
              <a:t>ABSOLUTELY!!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4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Placental Transfusion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Fetus receives nutrients and oxygen through placenta</a:t>
            </a:r>
          </a:p>
          <a:p>
            <a:endParaRPr lang="en-US" dirty="0"/>
          </a:p>
          <a:p>
            <a:r>
              <a:rPr lang="en-US" dirty="0"/>
              <a:t>Historically, cord is clamped soon after birth</a:t>
            </a:r>
          </a:p>
          <a:p>
            <a:endParaRPr lang="en-US" dirty="0"/>
          </a:p>
          <a:p>
            <a:r>
              <a:rPr lang="en-US" dirty="0"/>
              <a:t>Delayed cord clamping is PASSIVE</a:t>
            </a:r>
          </a:p>
          <a:p>
            <a:endParaRPr lang="en-US" dirty="0"/>
          </a:p>
          <a:p>
            <a:r>
              <a:rPr lang="en-US" dirty="0"/>
              <a:t>Cord stripping or “milking” is ACTIVE</a:t>
            </a:r>
          </a:p>
          <a:p>
            <a:endParaRPr lang="en-US" dirty="0"/>
          </a:p>
          <a:p>
            <a:r>
              <a:rPr lang="en-US" dirty="0"/>
              <a:t>Myths related to placental transfusion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Nine randomized control trials that have documented the safety and efficacy of delayed cord clamping in low birth weight or VLBW infants</a:t>
            </a:r>
          </a:p>
          <a:p>
            <a:r>
              <a:rPr lang="en-US" dirty="0"/>
              <a:t>Previous studies have been small, inconsistent, and lack follow up</a:t>
            </a:r>
          </a:p>
          <a:p>
            <a:r>
              <a:rPr lang="en-US" dirty="0"/>
              <a:t>Pilot study findings included higher initial blood pressure, less suspected NEC, and fewer infants discharged with oxygen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2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en-US" dirty="0"/>
              <a:t>the additional red blood cells obtained by delaying cord clamping may result in lower incidence of </a:t>
            </a:r>
            <a:r>
              <a:rPr lang="en-US" dirty="0" err="1"/>
              <a:t>bronchopulmonary</a:t>
            </a:r>
            <a:r>
              <a:rPr lang="en-US" dirty="0"/>
              <a:t> dysplasia.”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Inclusions/Exclusions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Inclusions</a:t>
            </a:r>
            <a:endParaRPr lang="en-US" dirty="0"/>
          </a:p>
          <a:p>
            <a:pPr lvl="1"/>
            <a:r>
              <a:rPr lang="en-US" dirty="0"/>
              <a:t>Women admitted between 24 and 31.6 weeks gestation</a:t>
            </a:r>
          </a:p>
          <a:p>
            <a:pPr lvl="1"/>
            <a:r>
              <a:rPr lang="en-US" dirty="0"/>
              <a:t>Pre-term labor</a:t>
            </a:r>
          </a:p>
          <a:p>
            <a:pPr lvl="1"/>
            <a:r>
              <a:rPr lang="en-US" dirty="0"/>
              <a:t>Women had to be admitted at least 2 hours prior to delivery to allow time for enrolment</a:t>
            </a:r>
          </a:p>
          <a:p>
            <a:pPr marL="0" lvl="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700" dirty="0">
                <a:solidFill>
                  <a:schemeClr val="tx1"/>
                </a:solidFill>
              </a:rPr>
              <a:t>Exclusions</a:t>
            </a:r>
          </a:p>
          <a:p>
            <a:pPr lvl="1"/>
            <a:r>
              <a:rPr lang="en-US" dirty="0"/>
              <a:t>Obstetrician’s refusal to participate</a:t>
            </a:r>
          </a:p>
          <a:p>
            <a:pPr lvl="1"/>
            <a:r>
              <a:rPr lang="en-US" dirty="0"/>
              <a:t>Major congenital </a:t>
            </a:r>
          </a:p>
          <a:p>
            <a:pPr lvl="1"/>
            <a:r>
              <a:rPr lang="en-US" dirty="0"/>
              <a:t>Multiple gestation</a:t>
            </a:r>
          </a:p>
          <a:p>
            <a:pPr lvl="1"/>
            <a:r>
              <a:rPr lang="en-US" dirty="0"/>
              <a:t>Intent to withhold care</a:t>
            </a:r>
          </a:p>
          <a:p>
            <a:pPr lvl="1"/>
            <a:r>
              <a:rPr lang="en-US" dirty="0"/>
              <a:t>Severe maternal illness</a:t>
            </a:r>
          </a:p>
          <a:p>
            <a:pPr lvl="1"/>
            <a:r>
              <a:rPr lang="en-US" dirty="0"/>
              <a:t>Placenta abruption/</a:t>
            </a:r>
            <a:r>
              <a:rPr lang="en-US" dirty="0" err="1"/>
              <a:t>previa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4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Conducted between August 2003 and December 2004</a:t>
            </a:r>
          </a:p>
          <a:p>
            <a:r>
              <a:rPr lang="en-US" dirty="0"/>
              <a:t>Primary outcomes included</a:t>
            </a:r>
          </a:p>
          <a:p>
            <a:pPr lvl="1"/>
            <a:r>
              <a:rPr lang="en-US" dirty="0"/>
              <a:t>BPD</a:t>
            </a:r>
          </a:p>
          <a:p>
            <a:r>
              <a:rPr lang="en-US" dirty="0"/>
              <a:t>Secondary outcomes included</a:t>
            </a:r>
          </a:p>
          <a:p>
            <a:pPr lvl="1"/>
            <a:r>
              <a:rPr lang="en-US" dirty="0"/>
              <a:t>Suspected NEC, IVH, LOS, and ROP</a:t>
            </a:r>
          </a:p>
          <a:p>
            <a:r>
              <a:rPr lang="en-US" dirty="0"/>
              <a:t>Participants were randomized to receive either ICC or DCC</a:t>
            </a:r>
          </a:p>
          <a:p>
            <a:r>
              <a:rPr lang="en-US" dirty="0"/>
              <a:t>Study could not be blinded</a:t>
            </a:r>
          </a:p>
          <a:p>
            <a:r>
              <a:rPr lang="en-US" dirty="0"/>
              <a:t>Infant’s chart did not reveal intervention </a:t>
            </a:r>
            <a:r>
              <a:rPr lang="en-US" dirty="0" smtClean="0"/>
              <a:t>grouping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08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was collected at 12 hours of life and at discharge</a:t>
            </a:r>
          </a:p>
          <a:p>
            <a:r>
              <a:rPr lang="en-US" dirty="0"/>
              <a:t>BPD was defined as requiring oxygen therapy up to 36 weeks PMA or death</a:t>
            </a:r>
          </a:p>
          <a:p>
            <a:r>
              <a:rPr lang="en-US" dirty="0"/>
              <a:t>SNEC was defined as ruling out infant with NPO status of at least 24 hours</a:t>
            </a:r>
          </a:p>
          <a:p>
            <a:r>
              <a:rPr lang="en-US" dirty="0"/>
              <a:t>IVH was detected by ultrasound and defined using the </a:t>
            </a:r>
            <a:r>
              <a:rPr lang="en-US" dirty="0" err="1"/>
              <a:t>Papile</a:t>
            </a:r>
            <a:r>
              <a:rPr lang="en-US" dirty="0"/>
              <a:t> system</a:t>
            </a:r>
          </a:p>
          <a:p>
            <a:r>
              <a:rPr lang="en-US" dirty="0"/>
              <a:t>LOS was defined by positive cultures &gt;72 hours old</a:t>
            </a:r>
          </a:p>
          <a:p>
            <a:r>
              <a:rPr lang="en-US" dirty="0"/>
              <a:t>ROP detected and defined by </a:t>
            </a:r>
            <a:r>
              <a:rPr lang="en-US" dirty="0" err="1" smtClean="0"/>
              <a:t>opthamologist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0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 infants remained in their assigned groups</a:t>
            </a:r>
          </a:p>
          <a:p>
            <a:r>
              <a:rPr lang="en-US" dirty="0"/>
              <a:t>No significant differences in maternal demographics, clinical characteristics, and medical management</a:t>
            </a:r>
          </a:p>
          <a:p>
            <a:r>
              <a:rPr lang="en-US" dirty="0"/>
              <a:t>No significant differences in studied infants</a:t>
            </a:r>
          </a:p>
          <a:p>
            <a:r>
              <a:rPr lang="en-US" dirty="0" smtClean="0"/>
              <a:t>Infants </a:t>
            </a:r>
            <a:r>
              <a:rPr lang="en-US" dirty="0"/>
              <a:t>in the DCC group had longer clamping </a:t>
            </a:r>
            <a:r>
              <a:rPr lang="en-US" dirty="0" smtClean="0"/>
              <a:t>times</a:t>
            </a:r>
          </a:p>
          <a:p>
            <a:pPr marL="0" indent="0" algn="ctr">
              <a:buNone/>
            </a:pPr>
            <a:r>
              <a:rPr lang="en-US" dirty="0" smtClean="0"/>
              <a:t>32 </a:t>
            </a:r>
            <a:r>
              <a:rPr lang="en-US" dirty="0"/>
              <a:t>seconds ± 13 vs. 7 seconds ± 4; p&lt;0.001</a:t>
            </a:r>
          </a:p>
          <a:p>
            <a:r>
              <a:rPr lang="en-US" dirty="0"/>
              <a:t>No significant differences in death or BPD, NEC, amount of blood loss and transfusion, and </a:t>
            </a:r>
            <a:r>
              <a:rPr lang="en-US" dirty="0" smtClean="0"/>
              <a:t>ROP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8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896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Wingdings</vt:lpstr>
      <vt:lpstr>Organic</vt:lpstr>
      <vt:lpstr>Delayed Cord Clamping</vt:lpstr>
      <vt:lpstr>Relevance of Research </vt:lpstr>
      <vt:lpstr>Placental Transfusion</vt:lpstr>
      <vt:lpstr>Summary of literature review</vt:lpstr>
      <vt:lpstr>Hypothesis</vt:lpstr>
      <vt:lpstr>Inclusions/Exclusions</vt:lpstr>
      <vt:lpstr>Research design</vt:lpstr>
      <vt:lpstr>Research Design</vt:lpstr>
      <vt:lpstr>Results</vt:lpstr>
      <vt:lpstr>Results</vt:lpstr>
      <vt:lpstr>Implications for Practice</vt:lpstr>
      <vt:lpstr>References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Delayed Cord Clamping</dc:title>
  <dc:creator>Sonya McLaughlin</dc:creator>
  <cp:lastModifiedBy>Sonya McLaughlin</cp:lastModifiedBy>
  <cp:revision>3</cp:revision>
  <dcterms:created xsi:type="dcterms:W3CDTF">2013-06-25T01:10:21Z</dcterms:created>
  <dcterms:modified xsi:type="dcterms:W3CDTF">2013-11-18T16:16:06Z</dcterms:modified>
</cp:coreProperties>
</file>