
<file path=[Content_Types].xml><?xml version="1.0" encoding="utf-8"?>
<Types xmlns="http://schemas.openxmlformats.org/package/2006/content-types">
  <Default Extension="bmp" ContentType="image/bmp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sldIdLst>
    <p:sldId id="256" r:id="rId2"/>
    <p:sldId id="257" r:id="rId3"/>
    <p:sldId id="262" r:id="rId4"/>
    <p:sldId id="265" r:id="rId5"/>
    <p:sldId id="259" r:id="rId6"/>
    <p:sldId id="266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7D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87253" autoAdjust="0"/>
  </p:normalViewPr>
  <p:slideViewPr>
    <p:cSldViewPr snapToGrid="0">
      <p:cViewPr varScale="1">
        <p:scale>
          <a:sx n="74" d="100"/>
          <a:sy n="74" d="100"/>
        </p:scale>
        <p:origin x="4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600CAE-F26E-4247-96C8-C16C80EC8F35}" type="doc">
      <dgm:prSet loTypeId="urn:microsoft.com/office/officeart/2009/3/layout/CircleRelationship" loCatId="relationship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9C1869F8-B02C-44A2-9F2A-49CB4D4F6043}">
      <dgm:prSet phldrT="[Text]" custT="1"/>
      <dgm:spPr>
        <a:solidFill>
          <a:schemeClr val="accent1">
            <a:lumMod val="75000"/>
            <a:alpha val="74902"/>
          </a:schemeClr>
        </a:solidFill>
      </dgm:spPr>
      <dgm:t>
        <a:bodyPr/>
        <a:lstStyle/>
        <a:p>
          <a:r>
            <a:rPr lang="en-US" sz="2500" dirty="0" smtClean="0">
              <a:solidFill>
                <a:schemeClr val="tx2">
                  <a:lumMod val="25000"/>
                </a:schemeClr>
              </a:solidFill>
            </a:rPr>
            <a:t>Neonatal Palliative Care Team</a:t>
          </a:r>
          <a:endParaRPr lang="en-US" sz="2500" dirty="0">
            <a:solidFill>
              <a:schemeClr val="tx2">
                <a:lumMod val="25000"/>
              </a:schemeClr>
            </a:solidFill>
          </a:endParaRPr>
        </a:p>
      </dgm:t>
    </dgm:pt>
    <dgm:pt modelId="{0F1028A2-15C3-44D9-B0CB-2A54130E4829}" type="parTrans" cxnId="{66DD5B20-B489-4F23-9003-5E0CE9EACC56}">
      <dgm:prSet/>
      <dgm:spPr/>
      <dgm:t>
        <a:bodyPr/>
        <a:lstStyle/>
        <a:p>
          <a:endParaRPr lang="en-US"/>
        </a:p>
      </dgm:t>
    </dgm:pt>
    <dgm:pt modelId="{28A91558-E588-4119-B4F8-DF5F3B53316A}" type="sibTrans" cxnId="{66DD5B20-B489-4F23-9003-5E0CE9EACC56}">
      <dgm:prSet/>
      <dgm:spPr/>
      <dgm:t>
        <a:bodyPr/>
        <a:lstStyle/>
        <a:p>
          <a:endParaRPr lang="en-US"/>
        </a:p>
      </dgm:t>
    </dgm:pt>
    <dgm:pt modelId="{6646326D-DC13-43EB-BF17-BF8AA9110134}">
      <dgm:prSet phldrT="[Text]" custT="1"/>
      <dgm:spPr/>
      <dgm:t>
        <a:bodyPr/>
        <a:lstStyle/>
        <a:p>
          <a:r>
            <a:rPr lang="en-US" sz="1600" b="1" dirty="0" smtClean="0">
              <a:solidFill>
                <a:schemeClr val="bg2"/>
              </a:solidFill>
            </a:rPr>
            <a:t>Bedside Pioneers</a:t>
          </a:r>
          <a:endParaRPr lang="en-US" sz="1600" b="1" dirty="0">
            <a:solidFill>
              <a:schemeClr val="bg2"/>
            </a:solidFill>
          </a:endParaRPr>
        </a:p>
      </dgm:t>
    </dgm:pt>
    <dgm:pt modelId="{0222F2B2-C3BF-4282-9BC5-7ADEA9F303C3}" type="parTrans" cxnId="{2746898B-30AB-4BB3-8B40-6BCBD484780A}">
      <dgm:prSet/>
      <dgm:spPr/>
      <dgm:t>
        <a:bodyPr/>
        <a:lstStyle/>
        <a:p>
          <a:endParaRPr lang="en-US"/>
        </a:p>
      </dgm:t>
    </dgm:pt>
    <dgm:pt modelId="{31CAC3AD-F60C-4100-AB9B-0644E8A434E4}" type="sibTrans" cxnId="{2746898B-30AB-4BB3-8B40-6BCBD484780A}">
      <dgm:prSet/>
      <dgm:spPr/>
      <dgm:t>
        <a:bodyPr/>
        <a:lstStyle/>
        <a:p>
          <a:endParaRPr lang="en-US"/>
        </a:p>
      </dgm:t>
    </dgm:pt>
    <dgm:pt modelId="{A2D09665-DF32-4EE7-AE74-EB0B32B4B59A}">
      <dgm:prSet phldrT="[Text]"/>
      <dgm:spPr/>
      <dgm:t>
        <a:bodyPr/>
        <a:lstStyle/>
        <a:p>
          <a:r>
            <a:rPr lang="en-US" b="1" dirty="0" smtClean="0">
              <a:solidFill>
                <a:schemeClr val="bg2"/>
              </a:solidFill>
            </a:rPr>
            <a:t>Leadership Influence</a:t>
          </a:r>
          <a:endParaRPr lang="en-US" b="1" dirty="0">
            <a:solidFill>
              <a:schemeClr val="bg2"/>
            </a:solidFill>
          </a:endParaRPr>
        </a:p>
      </dgm:t>
    </dgm:pt>
    <dgm:pt modelId="{E9A088A3-084C-41E3-8DC4-FDF13B03D4C1}" type="parTrans" cxnId="{4E9E9455-5962-4D81-937A-8AF688FD7E55}">
      <dgm:prSet/>
      <dgm:spPr/>
      <dgm:t>
        <a:bodyPr/>
        <a:lstStyle/>
        <a:p>
          <a:endParaRPr lang="en-US"/>
        </a:p>
      </dgm:t>
    </dgm:pt>
    <dgm:pt modelId="{9D89B1BC-879B-4FE9-8AF0-AE137852A34D}" type="sibTrans" cxnId="{4E9E9455-5962-4D81-937A-8AF688FD7E55}">
      <dgm:prSet/>
      <dgm:spPr/>
      <dgm:t>
        <a:bodyPr/>
        <a:lstStyle/>
        <a:p>
          <a:endParaRPr lang="en-US"/>
        </a:p>
      </dgm:t>
    </dgm:pt>
    <dgm:pt modelId="{00BC376E-66EE-4F07-9F74-9259966D861B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sz="1600" b="1" dirty="0" smtClean="0">
              <a:solidFill>
                <a:schemeClr val="bg2"/>
              </a:solidFill>
            </a:rPr>
            <a:t>Taking Notes</a:t>
          </a:r>
          <a:endParaRPr lang="en-US" sz="1600" b="1" dirty="0">
            <a:solidFill>
              <a:schemeClr val="bg2"/>
            </a:solidFill>
          </a:endParaRPr>
        </a:p>
      </dgm:t>
    </dgm:pt>
    <dgm:pt modelId="{CF91776E-955D-4759-87EC-29AB01074EDA}" type="parTrans" cxnId="{62697213-1C45-466A-B00C-62199A635EEC}">
      <dgm:prSet/>
      <dgm:spPr/>
      <dgm:t>
        <a:bodyPr/>
        <a:lstStyle/>
        <a:p>
          <a:endParaRPr lang="en-US"/>
        </a:p>
      </dgm:t>
    </dgm:pt>
    <dgm:pt modelId="{C9319D43-D77D-447C-B468-E9C4E607075E}" type="sibTrans" cxnId="{62697213-1C45-466A-B00C-62199A635EEC}">
      <dgm:prSet/>
      <dgm:spPr/>
      <dgm:t>
        <a:bodyPr/>
        <a:lstStyle/>
        <a:p>
          <a:endParaRPr lang="en-US"/>
        </a:p>
      </dgm:t>
    </dgm:pt>
    <dgm:pt modelId="{13BAB50E-17F2-403E-A34F-CCAC30BDCD2D}">
      <dgm:prSet phldrT="[Text]"/>
      <dgm:spPr/>
      <dgm:t>
        <a:bodyPr/>
        <a:lstStyle/>
        <a:p>
          <a:endParaRPr lang="en-US"/>
        </a:p>
      </dgm:t>
    </dgm:pt>
    <dgm:pt modelId="{D2E63F26-9371-4DB7-8AAD-6D7609CE1316}" type="parTrans" cxnId="{2B93B848-8522-4690-90DC-4E5C0DA9B7BC}">
      <dgm:prSet/>
      <dgm:spPr/>
      <dgm:t>
        <a:bodyPr/>
        <a:lstStyle/>
        <a:p>
          <a:endParaRPr lang="en-US"/>
        </a:p>
      </dgm:t>
    </dgm:pt>
    <dgm:pt modelId="{F16FD2BA-1E2A-4B15-B2D6-6D6C732042C7}" type="sibTrans" cxnId="{2B93B848-8522-4690-90DC-4E5C0DA9B7BC}">
      <dgm:prSet/>
      <dgm:spPr/>
      <dgm:t>
        <a:bodyPr/>
        <a:lstStyle/>
        <a:p>
          <a:endParaRPr lang="en-US"/>
        </a:p>
      </dgm:t>
    </dgm:pt>
    <dgm:pt modelId="{7639FDF4-05E2-4FA8-B483-445500BB38F0}">
      <dgm:prSet phldrT="[Text]"/>
      <dgm:spPr/>
      <dgm:t>
        <a:bodyPr/>
        <a:lstStyle/>
        <a:p>
          <a:endParaRPr lang="en-US"/>
        </a:p>
      </dgm:t>
    </dgm:pt>
    <dgm:pt modelId="{A10B56E7-C26E-48D4-9D96-192AB6D72BA3}" type="parTrans" cxnId="{62B04CA0-E692-4E38-9746-7FB152C3FADA}">
      <dgm:prSet/>
      <dgm:spPr/>
      <dgm:t>
        <a:bodyPr/>
        <a:lstStyle/>
        <a:p>
          <a:endParaRPr lang="en-US"/>
        </a:p>
      </dgm:t>
    </dgm:pt>
    <dgm:pt modelId="{8905C445-0B2F-448D-8930-D1DAC4425D3C}" type="sibTrans" cxnId="{62B04CA0-E692-4E38-9746-7FB152C3FADA}">
      <dgm:prSet/>
      <dgm:spPr/>
      <dgm:t>
        <a:bodyPr/>
        <a:lstStyle/>
        <a:p>
          <a:endParaRPr lang="en-US"/>
        </a:p>
      </dgm:t>
    </dgm:pt>
    <dgm:pt modelId="{C226EC63-22F0-4F5C-8F0F-3A9A6492034F}">
      <dgm:prSet phldrT="[Text]"/>
      <dgm:spPr/>
      <dgm:t>
        <a:bodyPr/>
        <a:lstStyle/>
        <a:p>
          <a:endParaRPr lang="en-US"/>
        </a:p>
      </dgm:t>
    </dgm:pt>
    <dgm:pt modelId="{5262A5B2-4338-4D95-8C1A-782188C0C88C}" type="parTrans" cxnId="{C2107F50-EADD-4044-861E-6FE8FF7608C9}">
      <dgm:prSet/>
      <dgm:spPr/>
      <dgm:t>
        <a:bodyPr/>
        <a:lstStyle/>
        <a:p>
          <a:endParaRPr lang="en-US"/>
        </a:p>
      </dgm:t>
    </dgm:pt>
    <dgm:pt modelId="{EA9BCD5A-7CA1-4FA2-BE01-B01B8E07E043}" type="sibTrans" cxnId="{C2107F50-EADD-4044-861E-6FE8FF7608C9}">
      <dgm:prSet/>
      <dgm:spPr/>
      <dgm:t>
        <a:bodyPr/>
        <a:lstStyle/>
        <a:p>
          <a:endParaRPr lang="en-US"/>
        </a:p>
      </dgm:t>
    </dgm:pt>
    <dgm:pt modelId="{A1340C05-3943-483E-BDC0-474D8721CB16}">
      <dgm:prSet phldrT="[Text]"/>
      <dgm:spPr/>
      <dgm:t>
        <a:bodyPr/>
        <a:lstStyle/>
        <a:p>
          <a:endParaRPr lang="en-US"/>
        </a:p>
      </dgm:t>
    </dgm:pt>
    <dgm:pt modelId="{73B61AA5-7484-4AD7-8771-76593A2939C3}" type="parTrans" cxnId="{EFD99EFA-9478-42CA-8BDA-5678FCA696AB}">
      <dgm:prSet/>
      <dgm:spPr/>
      <dgm:t>
        <a:bodyPr/>
        <a:lstStyle/>
        <a:p>
          <a:endParaRPr lang="en-US"/>
        </a:p>
      </dgm:t>
    </dgm:pt>
    <dgm:pt modelId="{F3695B41-65AC-4FFE-8BBE-BFFA22D23DA9}" type="sibTrans" cxnId="{EFD99EFA-9478-42CA-8BDA-5678FCA696AB}">
      <dgm:prSet/>
      <dgm:spPr/>
      <dgm:t>
        <a:bodyPr/>
        <a:lstStyle/>
        <a:p>
          <a:endParaRPr lang="en-US"/>
        </a:p>
      </dgm:t>
    </dgm:pt>
    <dgm:pt modelId="{9D62F35B-22C0-4772-BD1D-83355DA9785F}">
      <dgm:prSet phldrT="[Text]"/>
      <dgm:spPr/>
      <dgm:t>
        <a:bodyPr/>
        <a:lstStyle/>
        <a:p>
          <a:endParaRPr lang="en-US"/>
        </a:p>
      </dgm:t>
    </dgm:pt>
    <dgm:pt modelId="{991F00B9-1255-4AA3-B692-F9F7637D75D9}" type="parTrans" cxnId="{D9DE550F-A647-4797-834D-4034B618F4A9}">
      <dgm:prSet/>
      <dgm:spPr/>
      <dgm:t>
        <a:bodyPr/>
        <a:lstStyle/>
        <a:p>
          <a:endParaRPr lang="en-US"/>
        </a:p>
      </dgm:t>
    </dgm:pt>
    <dgm:pt modelId="{1FC3565E-8431-4551-9D31-A97B9E96D8D7}" type="sibTrans" cxnId="{D9DE550F-A647-4797-834D-4034B618F4A9}">
      <dgm:prSet/>
      <dgm:spPr/>
      <dgm:t>
        <a:bodyPr/>
        <a:lstStyle/>
        <a:p>
          <a:endParaRPr lang="en-US"/>
        </a:p>
      </dgm:t>
    </dgm:pt>
    <dgm:pt modelId="{CE4EEB7A-C30D-4E84-B9B3-093A507D327F}">
      <dgm:prSet phldrT="[Text]"/>
      <dgm:spPr/>
      <dgm:t>
        <a:bodyPr/>
        <a:lstStyle/>
        <a:p>
          <a:endParaRPr lang="en-US"/>
        </a:p>
      </dgm:t>
    </dgm:pt>
    <dgm:pt modelId="{B7EE3F27-02A8-4FE2-957A-E043487C5026}" type="parTrans" cxnId="{5048EA34-A5ED-474F-B630-2DEA5696062C}">
      <dgm:prSet/>
      <dgm:spPr/>
      <dgm:t>
        <a:bodyPr/>
        <a:lstStyle/>
        <a:p>
          <a:endParaRPr lang="en-US"/>
        </a:p>
      </dgm:t>
    </dgm:pt>
    <dgm:pt modelId="{9C217E0A-8B8E-4FCE-B341-8A856C76DE4D}" type="sibTrans" cxnId="{5048EA34-A5ED-474F-B630-2DEA5696062C}">
      <dgm:prSet/>
      <dgm:spPr/>
      <dgm:t>
        <a:bodyPr/>
        <a:lstStyle/>
        <a:p>
          <a:endParaRPr lang="en-US"/>
        </a:p>
      </dgm:t>
    </dgm:pt>
    <dgm:pt modelId="{91AE672F-323B-4683-A67C-C1B33A1FCB21}">
      <dgm:prSet phldrT="[Text]"/>
      <dgm:spPr/>
      <dgm:t>
        <a:bodyPr/>
        <a:lstStyle/>
        <a:p>
          <a:endParaRPr lang="en-US"/>
        </a:p>
      </dgm:t>
    </dgm:pt>
    <dgm:pt modelId="{EA057C55-6E4E-43B2-94AC-1E9C4DB25CFB}" type="parTrans" cxnId="{14F8E0DB-9831-497E-8FA2-2A314DA27C5B}">
      <dgm:prSet/>
      <dgm:spPr/>
      <dgm:t>
        <a:bodyPr/>
        <a:lstStyle/>
        <a:p>
          <a:endParaRPr lang="en-US"/>
        </a:p>
      </dgm:t>
    </dgm:pt>
    <dgm:pt modelId="{A1FA9859-008C-43CF-8A66-E6FCEADAFB97}" type="sibTrans" cxnId="{14F8E0DB-9831-497E-8FA2-2A314DA27C5B}">
      <dgm:prSet/>
      <dgm:spPr/>
      <dgm:t>
        <a:bodyPr/>
        <a:lstStyle/>
        <a:p>
          <a:endParaRPr lang="en-US"/>
        </a:p>
      </dgm:t>
    </dgm:pt>
    <dgm:pt modelId="{038EF478-1FE9-4CBB-9E6F-E6A3F74E300A}" type="pres">
      <dgm:prSet presAssocID="{79600CAE-F26E-4247-96C8-C16C80EC8F35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9AF1263B-3962-45F2-855B-4AA6619150FD}" type="pres">
      <dgm:prSet presAssocID="{9C1869F8-B02C-44A2-9F2A-49CB4D4F6043}" presName="Parent" presStyleLbl="node0" presStyleIdx="0" presStyleCnt="1">
        <dgm:presLayoutVars>
          <dgm:chMax val="5"/>
          <dgm:chPref val="5"/>
        </dgm:presLayoutVars>
      </dgm:prSet>
      <dgm:spPr/>
      <dgm:t>
        <a:bodyPr/>
        <a:lstStyle/>
        <a:p>
          <a:endParaRPr lang="en-US"/>
        </a:p>
      </dgm:t>
    </dgm:pt>
    <dgm:pt modelId="{D4DD40E1-7D18-46C0-82D1-03F8EA8996A5}" type="pres">
      <dgm:prSet presAssocID="{9C1869F8-B02C-44A2-9F2A-49CB4D4F6043}" presName="Accent1" presStyleLbl="node1" presStyleIdx="0" presStyleCnt="15" custLinFactNeighborX="5614" custLinFactNeighborY="19649"/>
      <dgm:spPr/>
    </dgm:pt>
    <dgm:pt modelId="{5B952C7F-DDEC-448D-BBDE-D74701BF3891}" type="pres">
      <dgm:prSet presAssocID="{9C1869F8-B02C-44A2-9F2A-49CB4D4F6043}" presName="Accent2" presStyleLbl="node1" presStyleIdx="1" presStyleCnt="15"/>
      <dgm:spPr/>
    </dgm:pt>
    <dgm:pt modelId="{7D92C13D-B70E-49AA-98D2-194DB531465D}" type="pres">
      <dgm:prSet presAssocID="{9C1869F8-B02C-44A2-9F2A-49CB4D4F6043}" presName="Accent3" presStyleLbl="node1" presStyleIdx="2" presStyleCnt="15" custLinFactNeighborX="17083" custLinFactNeighborY="-64061"/>
      <dgm:spPr>
        <a:solidFill>
          <a:schemeClr val="accent2">
            <a:lumMod val="75000"/>
          </a:schemeClr>
        </a:solidFill>
      </dgm:spPr>
    </dgm:pt>
    <dgm:pt modelId="{242718D3-A349-48EF-9F14-A2FA3B7B53B7}" type="pres">
      <dgm:prSet presAssocID="{9C1869F8-B02C-44A2-9F2A-49CB4D4F6043}" presName="Accent4" presStyleLbl="node1" presStyleIdx="3" presStyleCnt="15" custLinFactX="-100000" custLinFactNeighborX="-140408" custLinFactNeighborY="-667"/>
      <dgm:spPr/>
    </dgm:pt>
    <dgm:pt modelId="{24872474-F40C-4D29-BB4F-C0FA531C2F35}" type="pres">
      <dgm:prSet presAssocID="{9C1869F8-B02C-44A2-9F2A-49CB4D4F6043}" presName="Accent5" presStyleLbl="node1" presStyleIdx="4" presStyleCnt="15" custLinFactNeighborX="-34166" custLinFactNeighborY="-68332"/>
      <dgm:spPr/>
    </dgm:pt>
    <dgm:pt modelId="{9821E370-64F1-464B-B725-BAB3BAF54B56}" type="pres">
      <dgm:prSet presAssocID="{9C1869F8-B02C-44A2-9F2A-49CB4D4F6043}" presName="Accent6" presStyleLbl="node1" presStyleIdx="5" presStyleCnt="15"/>
      <dgm:spPr/>
    </dgm:pt>
    <dgm:pt modelId="{6F1D6370-7926-41C0-82AC-07B442FCAC8C}" type="pres">
      <dgm:prSet presAssocID="{6646326D-DC13-43EB-BF17-BF8AA9110134}" presName="Child1" presStyleLbl="node1" presStyleIdx="6" presStyleCnt="1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87D55B40-9635-4160-A8D3-BC0560646B94}" type="pres">
      <dgm:prSet presAssocID="{6646326D-DC13-43EB-BF17-BF8AA9110134}" presName="Accent7" presStyleCnt="0"/>
      <dgm:spPr/>
    </dgm:pt>
    <dgm:pt modelId="{5C619855-6D2E-4755-9BED-EAA4A5A0B8F8}" type="pres">
      <dgm:prSet presAssocID="{6646326D-DC13-43EB-BF17-BF8AA9110134}" presName="AccentHold1" presStyleLbl="node1" presStyleIdx="7" presStyleCnt="15" custLinFactNeighborX="12901" custLinFactNeighborY="8071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6B70C6D4-3EA8-49CE-8784-3A4DCD1ABD08}" type="pres">
      <dgm:prSet presAssocID="{6646326D-DC13-43EB-BF17-BF8AA9110134}" presName="Accent8" presStyleCnt="0"/>
      <dgm:spPr/>
    </dgm:pt>
    <dgm:pt modelId="{4B84BD6E-D89F-4790-9D83-AECDBC399B9C}" type="pres">
      <dgm:prSet presAssocID="{6646326D-DC13-43EB-BF17-BF8AA9110134}" presName="AccentHold2" presStyleLbl="node1" presStyleIdx="8" presStyleCnt="15" custLinFactNeighborX="1713" custLinFactNeighborY="-20547"/>
      <dgm:spPr>
        <a:solidFill>
          <a:schemeClr val="accent1">
            <a:lumMod val="50000"/>
          </a:schemeClr>
        </a:solidFill>
      </dgm:spPr>
    </dgm:pt>
    <dgm:pt modelId="{F201DBB9-986C-4BCE-A6F8-35D84AA8D745}" type="pres">
      <dgm:prSet presAssocID="{A2D09665-DF32-4EE7-AE74-EB0B32B4B59A}" presName="Child2" presStyleLbl="node1" presStyleIdx="9" presStyleCnt="15" custLinFactNeighborX="-6392" custLinFactNeighborY="260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9DEFEABD-5A49-40ED-8509-B2E64DD051E0}" type="pres">
      <dgm:prSet presAssocID="{A2D09665-DF32-4EE7-AE74-EB0B32B4B59A}" presName="Accent9" presStyleCnt="0"/>
      <dgm:spPr/>
    </dgm:pt>
    <dgm:pt modelId="{9410D8E5-F5AC-4554-BEE9-E7936C9164F3}" type="pres">
      <dgm:prSet presAssocID="{A2D09665-DF32-4EE7-AE74-EB0B32B4B59A}" presName="AccentHold1" presStyleLbl="node1" presStyleIdx="10" presStyleCnt="15"/>
      <dgm:spPr/>
    </dgm:pt>
    <dgm:pt modelId="{7D37A660-A6FD-4471-9F73-459138EC3C85}" type="pres">
      <dgm:prSet presAssocID="{A2D09665-DF32-4EE7-AE74-EB0B32B4B59A}" presName="Accent10" presStyleCnt="0"/>
      <dgm:spPr/>
    </dgm:pt>
    <dgm:pt modelId="{DE6A0D8A-0AC5-4588-8C92-945A384B6752}" type="pres">
      <dgm:prSet presAssocID="{A2D09665-DF32-4EE7-AE74-EB0B32B4B59A}" presName="AccentHold2" presStyleLbl="node1" presStyleIdx="11" presStyleCnt="15" custLinFactY="-177368" custLinFactNeighborX="4635" custLinFactNeighborY="-200000"/>
      <dgm:spPr/>
    </dgm:pt>
    <dgm:pt modelId="{27100159-2F3C-4491-8F24-EE2A22B34B1D}" type="pres">
      <dgm:prSet presAssocID="{A2D09665-DF32-4EE7-AE74-EB0B32B4B59A}" presName="Accent11" presStyleCnt="0"/>
      <dgm:spPr/>
    </dgm:pt>
    <dgm:pt modelId="{9E0F7B0C-4F82-440A-B0E1-8C04CCD4D9A8}" type="pres">
      <dgm:prSet presAssocID="{A2D09665-DF32-4EE7-AE74-EB0B32B4B59A}" presName="AccentHold3" presStyleLbl="node1" presStyleIdx="12" presStyleCnt="15"/>
      <dgm:spPr/>
    </dgm:pt>
    <dgm:pt modelId="{B6BF9404-ACF4-4EFA-BB36-AB005CE66CC0}" type="pres">
      <dgm:prSet presAssocID="{00BC376E-66EE-4F07-9F74-9259966D861B}" presName="Child3" presStyleLbl="node1" presStyleIdx="13" presStyleCnt="15" custLinFactX="-83827" custLinFactNeighborX="-100000" custLinFactNeighborY="5707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B629331A-97F8-42DA-ADDD-7590B8B8E7F9}" type="pres">
      <dgm:prSet presAssocID="{00BC376E-66EE-4F07-9F74-9259966D861B}" presName="Accent12" presStyleCnt="0"/>
      <dgm:spPr/>
    </dgm:pt>
    <dgm:pt modelId="{9C452F7C-7D4A-4294-95C4-C7847F09BDDB}" type="pres">
      <dgm:prSet presAssocID="{00BC376E-66EE-4F07-9F74-9259966D861B}" presName="AccentHold1" presStyleLbl="node1" presStyleIdx="14" presStyleCnt="15" custLinFactX="-662743" custLinFactY="-372757" custLinFactNeighborX="-700000" custLinFactNeighborY="-400000"/>
      <dgm:spPr/>
    </dgm:pt>
  </dgm:ptLst>
  <dgm:cxnLst>
    <dgm:cxn modelId="{14F8E0DB-9831-497E-8FA2-2A314DA27C5B}" srcId="{00BC376E-66EE-4F07-9F74-9259966D861B}" destId="{91AE672F-323B-4683-A67C-C1B33A1FCB21}" srcOrd="1" destOrd="0" parTransId="{EA057C55-6E4E-43B2-94AC-1E9C4DB25CFB}" sibTransId="{A1FA9859-008C-43CF-8A66-E6FCEADAFB97}"/>
    <dgm:cxn modelId="{66DD5B20-B489-4F23-9003-5E0CE9EACC56}" srcId="{79600CAE-F26E-4247-96C8-C16C80EC8F35}" destId="{9C1869F8-B02C-44A2-9F2A-49CB4D4F6043}" srcOrd="0" destOrd="0" parTransId="{0F1028A2-15C3-44D9-B0CB-2A54130E4829}" sibTransId="{28A91558-E588-4119-B4F8-DF5F3B53316A}"/>
    <dgm:cxn modelId="{2746898B-30AB-4BB3-8B40-6BCBD484780A}" srcId="{9C1869F8-B02C-44A2-9F2A-49CB4D4F6043}" destId="{6646326D-DC13-43EB-BF17-BF8AA9110134}" srcOrd="0" destOrd="0" parTransId="{0222F2B2-C3BF-4282-9BC5-7ADEA9F303C3}" sibTransId="{31CAC3AD-F60C-4100-AB9B-0644E8A434E4}"/>
    <dgm:cxn modelId="{5048EA34-A5ED-474F-B630-2DEA5696062C}" srcId="{00BC376E-66EE-4F07-9F74-9259966D861B}" destId="{CE4EEB7A-C30D-4E84-B9B3-093A507D327F}" srcOrd="0" destOrd="0" parTransId="{B7EE3F27-02A8-4FE2-957A-E043487C5026}" sibTransId="{9C217E0A-8B8E-4FCE-B341-8A856C76DE4D}"/>
    <dgm:cxn modelId="{EFD99EFA-9478-42CA-8BDA-5678FCA696AB}" srcId="{A2D09665-DF32-4EE7-AE74-EB0B32B4B59A}" destId="{A1340C05-3943-483E-BDC0-474D8721CB16}" srcOrd="0" destOrd="0" parTransId="{73B61AA5-7484-4AD7-8771-76593A2939C3}" sibTransId="{F3695B41-65AC-4FFE-8BBE-BFFA22D23DA9}"/>
    <dgm:cxn modelId="{4E9E9455-5962-4D81-937A-8AF688FD7E55}" srcId="{9C1869F8-B02C-44A2-9F2A-49CB4D4F6043}" destId="{A2D09665-DF32-4EE7-AE74-EB0B32B4B59A}" srcOrd="1" destOrd="0" parTransId="{E9A088A3-084C-41E3-8DC4-FDF13B03D4C1}" sibTransId="{9D89B1BC-879B-4FE9-8AF0-AE137852A34D}"/>
    <dgm:cxn modelId="{62B04CA0-E692-4E38-9746-7FB152C3FADA}" srcId="{6646326D-DC13-43EB-BF17-BF8AA9110134}" destId="{7639FDF4-05E2-4FA8-B483-445500BB38F0}" srcOrd="1" destOrd="0" parTransId="{A10B56E7-C26E-48D4-9D96-192AB6D72BA3}" sibTransId="{8905C445-0B2F-448D-8930-D1DAC4425D3C}"/>
    <dgm:cxn modelId="{C2107F50-EADD-4044-861E-6FE8FF7608C9}" srcId="{6646326D-DC13-43EB-BF17-BF8AA9110134}" destId="{C226EC63-22F0-4F5C-8F0F-3A9A6492034F}" srcOrd="2" destOrd="0" parTransId="{5262A5B2-4338-4D95-8C1A-782188C0C88C}" sibTransId="{EA9BCD5A-7CA1-4FA2-BE01-B01B8E07E043}"/>
    <dgm:cxn modelId="{62697213-1C45-466A-B00C-62199A635EEC}" srcId="{9C1869F8-B02C-44A2-9F2A-49CB4D4F6043}" destId="{00BC376E-66EE-4F07-9F74-9259966D861B}" srcOrd="2" destOrd="0" parTransId="{CF91776E-955D-4759-87EC-29AB01074EDA}" sibTransId="{C9319D43-D77D-447C-B468-E9C4E607075E}"/>
    <dgm:cxn modelId="{D9DE550F-A647-4797-834D-4034B618F4A9}" srcId="{A2D09665-DF32-4EE7-AE74-EB0B32B4B59A}" destId="{9D62F35B-22C0-4772-BD1D-83355DA9785F}" srcOrd="1" destOrd="0" parTransId="{991F00B9-1255-4AA3-B692-F9F7637D75D9}" sibTransId="{1FC3565E-8431-4551-9D31-A97B9E96D8D7}"/>
    <dgm:cxn modelId="{2B93B848-8522-4690-90DC-4E5C0DA9B7BC}" srcId="{6646326D-DC13-43EB-BF17-BF8AA9110134}" destId="{13BAB50E-17F2-403E-A34F-CCAC30BDCD2D}" srcOrd="0" destOrd="0" parTransId="{D2E63F26-9371-4DB7-8AAD-6D7609CE1316}" sibTransId="{F16FD2BA-1E2A-4B15-B2D6-6D6C732042C7}"/>
    <dgm:cxn modelId="{1B57E86D-9012-432B-B8E3-62B3CC37B811}" type="presOf" srcId="{6646326D-DC13-43EB-BF17-BF8AA9110134}" destId="{6F1D6370-7926-41C0-82AC-07B442FCAC8C}" srcOrd="0" destOrd="0" presId="urn:microsoft.com/office/officeart/2009/3/layout/CircleRelationship"/>
    <dgm:cxn modelId="{5502DA71-D982-4D51-BCBE-633E869EF3D6}" type="presOf" srcId="{00BC376E-66EE-4F07-9F74-9259966D861B}" destId="{B6BF9404-ACF4-4EFA-BB36-AB005CE66CC0}" srcOrd="0" destOrd="0" presId="urn:microsoft.com/office/officeart/2009/3/layout/CircleRelationship"/>
    <dgm:cxn modelId="{73DE1444-4043-4E06-9728-71D59AC2EA18}" type="presOf" srcId="{A2D09665-DF32-4EE7-AE74-EB0B32B4B59A}" destId="{F201DBB9-986C-4BCE-A6F8-35D84AA8D745}" srcOrd="0" destOrd="0" presId="urn:microsoft.com/office/officeart/2009/3/layout/CircleRelationship"/>
    <dgm:cxn modelId="{91E14ABE-294D-4FF8-B943-94D6A3F9E945}" type="presOf" srcId="{9C1869F8-B02C-44A2-9F2A-49CB4D4F6043}" destId="{9AF1263B-3962-45F2-855B-4AA6619150FD}" srcOrd="0" destOrd="0" presId="urn:microsoft.com/office/officeart/2009/3/layout/CircleRelationship"/>
    <dgm:cxn modelId="{684199BC-D596-46D3-A6D8-1FA01220202D}" type="presOf" srcId="{79600CAE-F26E-4247-96C8-C16C80EC8F35}" destId="{038EF478-1FE9-4CBB-9E6F-E6A3F74E300A}" srcOrd="0" destOrd="0" presId="urn:microsoft.com/office/officeart/2009/3/layout/CircleRelationship"/>
    <dgm:cxn modelId="{AB12B7A6-070B-4609-A6D4-C927B7B81133}" type="presParOf" srcId="{038EF478-1FE9-4CBB-9E6F-E6A3F74E300A}" destId="{9AF1263B-3962-45F2-855B-4AA6619150FD}" srcOrd="0" destOrd="0" presId="urn:microsoft.com/office/officeart/2009/3/layout/CircleRelationship"/>
    <dgm:cxn modelId="{A2B5FF1A-27D1-4EDC-B1C2-BF11B0062B8A}" type="presParOf" srcId="{038EF478-1FE9-4CBB-9E6F-E6A3F74E300A}" destId="{D4DD40E1-7D18-46C0-82D1-03F8EA8996A5}" srcOrd="1" destOrd="0" presId="urn:microsoft.com/office/officeart/2009/3/layout/CircleRelationship"/>
    <dgm:cxn modelId="{31E62173-14B2-4F77-8FE7-0EDA4437EE2B}" type="presParOf" srcId="{038EF478-1FE9-4CBB-9E6F-E6A3F74E300A}" destId="{5B952C7F-DDEC-448D-BBDE-D74701BF3891}" srcOrd="2" destOrd="0" presId="urn:microsoft.com/office/officeart/2009/3/layout/CircleRelationship"/>
    <dgm:cxn modelId="{8CEBC4F1-021D-4C4B-A8EC-6F072F803014}" type="presParOf" srcId="{038EF478-1FE9-4CBB-9E6F-E6A3F74E300A}" destId="{7D92C13D-B70E-49AA-98D2-194DB531465D}" srcOrd="3" destOrd="0" presId="urn:microsoft.com/office/officeart/2009/3/layout/CircleRelationship"/>
    <dgm:cxn modelId="{974E67CB-ED96-41C3-A914-E3D4726E8E81}" type="presParOf" srcId="{038EF478-1FE9-4CBB-9E6F-E6A3F74E300A}" destId="{242718D3-A349-48EF-9F14-A2FA3B7B53B7}" srcOrd="4" destOrd="0" presId="urn:microsoft.com/office/officeart/2009/3/layout/CircleRelationship"/>
    <dgm:cxn modelId="{F5531262-1F55-489F-B5DA-5CBF007579B5}" type="presParOf" srcId="{038EF478-1FE9-4CBB-9E6F-E6A3F74E300A}" destId="{24872474-F40C-4D29-BB4F-C0FA531C2F35}" srcOrd="5" destOrd="0" presId="urn:microsoft.com/office/officeart/2009/3/layout/CircleRelationship"/>
    <dgm:cxn modelId="{A913DD0E-CACA-49BD-8978-44C73B46A874}" type="presParOf" srcId="{038EF478-1FE9-4CBB-9E6F-E6A3F74E300A}" destId="{9821E370-64F1-464B-B725-BAB3BAF54B56}" srcOrd="6" destOrd="0" presId="urn:microsoft.com/office/officeart/2009/3/layout/CircleRelationship"/>
    <dgm:cxn modelId="{DA4E42A5-674F-4AF8-9B19-3AF6B096B1AA}" type="presParOf" srcId="{038EF478-1FE9-4CBB-9E6F-E6A3F74E300A}" destId="{6F1D6370-7926-41C0-82AC-07B442FCAC8C}" srcOrd="7" destOrd="0" presId="urn:microsoft.com/office/officeart/2009/3/layout/CircleRelationship"/>
    <dgm:cxn modelId="{2A21212F-00A8-4353-A499-425CC6D23AAE}" type="presParOf" srcId="{038EF478-1FE9-4CBB-9E6F-E6A3F74E300A}" destId="{87D55B40-9635-4160-A8D3-BC0560646B94}" srcOrd="8" destOrd="0" presId="urn:microsoft.com/office/officeart/2009/3/layout/CircleRelationship"/>
    <dgm:cxn modelId="{48B5CE0D-C619-4695-BD4E-1F1043BA3EF9}" type="presParOf" srcId="{87D55B40-9635-4160-A8D3-BC0560646B94}" destId="{5C619855-6D2E-4755-9BED-EAA4A5A0B8F8}" srcOrd="0" destOrd="0" presId="urn:microsoft.com/office/officeart/2009/3/layout/CircleRelationship"/>
    <dgm:cxn modelId="{369BC796-261D-4EDC-8951-46080593070D}" type="presParOf" srcId="{038EF478-1FE9-4CBB-9E6F-E6A3F74E300A}" destId="{6B70C6D4-3EA8-49CE-8784-3A4DCD1ABD08}" srcOrd="9" destOrd="0" presId="urn:microsoft.com/office/officeart/2009/3/layout/CircleRelationship"/>
    <dgm:cxn modelId="{EE6A2E4D-9C40-49E8-9893-22CE46F10AB2}" type="presParOf" srcId="{6B70C6D4-3EA8-49CE-8784-3A4DCD1ABD08}" destId="{4B84BD6E-D89F-4790-9D83-AECDBC399B9C}" srcOrd="0" destOrd="0" presId="urn:microsoft.com/office/officeart/2009/3/layout/CircleRelationship"/>
    <dgm:cxn modelId="{07DB58B2-EE69-462C-9FD2-94A93D7453B9}" type="presParOf" srcId="{038EF478-1FE9-4CBB-9E6F-E6A3F74E300A}" destId="{F201DBB9-986C-4BCE-A6F8-35D84AA8D745}" srcOrd="10" destOrd="0" presId="urn:microsoft.com/office/officeart/2009/3/layout/CircleRelationship"/>
    <dgm:cxn modelId="{86715DCF-29EA-4431-AAB0-D639064C7805}" type="presParOf" srcId="{038EF478-1FE9-4CBB-9E6F-E6A3F74E300A}" destId="{9DEFEABD-5A49-40ED-8509-B2E64DD051E0}" srcOrd="11" destOrd="0" presId="urn:microsoft.com/office/officeart/2009/3/layout/CircleRelationship"/>
    <dgm:cxn modelId="{CC467F18-C9E1-4BED-920D-ADBA3D848275}" type="presParOf" srcId="{9DEFEABD-5A49-40ED-8509-B2E64DD051E0}" destId="{9410D8E5-F5AC-4554-BEE9-E7936C9164F3}" srcOrd="0" destOrd="0" presId="urn:microsoft.com/office/officeart/2009/3/layout/CircleRelationship"/>
    <dgm:cxn modelId="{6778A68C-8E82-4646-9966-850A61F1B471}" type="presParOf" srcId="{038EF478-1FE9-4CBB-9E6F-E6A3F74E300A}" destId="{7D37A660-A6FD-4471-9F73-459138EC3C85}" srcOrd="12" destOrd="0" presId="urn:microsoft.com/office/officeart/2009/3/layout/CircleRelationship"/>
    <dgm:cxn modelId="{32769C6F-7539-4346-8922-3B474F4C26CE}" type="presParOf" srcId="{7D37A660-A6FD-4471-9F73-459138EC3C85}" destId="{DE6A0D8A-0AC5-4588-8C92-945A384B6752}" srcOrd="0" destOrd="0" presId="urn:microsoft.com/office/officeart/2009/3/layout/CircleRelationship"/>
    <dgm:cxn modelId="{E0D7C1EE-2488-4ED8-A113-BCEB24811339}" type="presParOf" srcId="{038EF478-1FE9-4CBB-9E6F-E6A3F74E300A}" destId="{27100159-2F3C-4491-8F24-EE2A22B34B1D}" srcOrd="13" destOrd="0" presId="urn:microsoft.com/office/officeart/2009/3/layout/CircleRelationship"/>
    <dgm:cxn modelId="{49C1D387-4110-408D-9A99-1DCEB52EAB70}" type="presParOf" srcId="{27100159-2F3C-4491-8F24-EE2A22B34B1D}" destId="{9E0F7B0C-4F82-440A-B0E1-8C04CCD4D9A8}" srcOrd="0" destOrd="0" presId="urn:microsoft.com/office/officeart/2009/3/layout/CircleRelationship"/>
    <dgm:cxn modelId="{6AFDA738-C465-4990-A2C8-1612A9055D81}" type="presParOf" srcId="{038EF478-1FE9-4CBB-9E6F-E6A3F74E300A}" destId="{B6BF9404-ACF4-4EFA-BB36-AB005CE66CC0}" srcOrd="14" destOrd="0" presId="urn:microsoft.com/office/officeart/2009/3/layout/CircleRelationship"/>
    <dgm:cxn modelId="{E1906F3B-CAAA-48FD-A128-71872C3EA267}" type="presParOf" srcId="{038EF478-1FE9-4CBB-9E6F-E6A3F74E300A}" destId="{B629331A-97F8-42DA-ADDD-7590B8B8E7F9}" srcOrd="15" destOrd="0" presId="urn:microsoft.com/office/officeart/2009/3/layout/CircleRelationship"/>
    <dgm:cxn modelId="{C13C89C6-F8AA-4BAC-810B-D8920F2D92E1}" type="presParOf" srcId="{B629331A-97F8-42DA-ADDD-7590B8B8E7F9}" destId="{9C452F7C-7D4A-4294-95C4-C7847F09BDDB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F1263B-3962-45F2-855B-4AA6619150FD}">
      <dsp:nvSpPr>
        <dsp:cNvPr id="0" name=""/>
        <dsp:cNvSpPr/>
      </dsp:nvSpPr>
      <dsp:spPr>
        <a:xfrm>
          <a:off x="1312114" y="421305"/>
          <a:ext cx="3740677" cy="3741097"/>
        </a:xfrm>
        <a:prstGeom prst="ellipse">
          <a:avLst/>
        </a:prstGeom>
        <a:solidFill>
          <a:schemeClr val="accent1">
            <a:lumMod val="75000"/>
            <a:alpha val="74902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>
              <a:solidFill>
                <a:schemeClr val="tx2">
                  <a:lumMod val="25000"/>
                </a:schemeClr>
              </a:solidFill>
            </a:rPr>
            <a:t>Neonatal Palliative Care Team</a:t>
          </a:r>
          <a:endParaRPr lang="en-US" sz="2500" kern="1200" dirty="0">
            <a:solidFill>
              <a:schemeClr val="tx2">
                <a:lumMod val="25000"/>
              </a:schemeClr>
            </a:solidFill>
          </a:endParaRPr>
        </a:p>
      </dsp:txBody>
      <dsp:txXfrm>
        <a:off x="1859923" y="969176"/>
        <a:ext cx="2645059" cy="2645355"/>
      </dsp:txXfrm>
    </dsp:sp>
    <dsp:sp modelId="{D4DD40E1-7D18-46C0-82D1-03F8EA8996A5}">
      <dsp:nvSpPr>
        <dsp:cNvPr id="0" name=""/>
        <dsp:cNvSpPr/>
      </dsp:nvSpPr>
      <dsp:spPr>
        <a:xfrm>
          <a:off x="3470142" y="332610"/>
          <a:ext cx="415886" cy="416066"/>
        </a:xfrm>
        <a:prstGeom prst="ellipse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952C7F-DDEC-448D-BBDE-D74701BF3891}">
      <dsp:nvSpPr>
        <dsp:cNvPr id="0" name=""/>
        <dsp:cNvSpPr/>
      </dsp:nvSpPr>
      <dsp:spPr>
        <a:xfrm>
          <a:off x="2462324" y="3884442"/>
          <a:ext cx="301556" cy="301560"/>
        </a:xfrm>
        <a:prstGeom prst="ellipse">
          <a:avLst/>
        </a:prstGeom>
        <a:solidFill>
          <a:schemeClr val="accent1">
            <a:shade val="50000"/>
            <a:hueOff val="25314"/>
            <a:satOff val="2974"/>
            <a:lumOff val="47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92C13D-B70E-49AA-98D2-194DB531465D}">
      <dsp:nvSpPr>
        <dsp:cNvPr id="0" name=""/>
        <dsp:cNvSpPr/>
      </dsp:nvSpPr>
      <dsp:spPr>
        <a:xfrm>
          <a:off x="5345244" y="1746413"/>
          <a:ext cx="301556" cy="301560"/>
        </a:xfrm>
        <a:prstGeom prst="ellipse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2718D3-A349-48EF-9F14-A2FA3B7B53B7}">
      <dsp:nvSpPr>
        <dsp:cNvPr id="0" name=""/>
        <dsp:cNvSpPr/>
      </dsp:nvSpPr>
      <dsp:spPr>
        <a:xfrm>
          <a:off x="2852881" y="4202458"/>
          <a:ext cx="415886" cy="416066"/>
        </a:xfrm>
        <a:prstGeom prst="ellipse">
          <a:avLst/>
        </a:prstGeom>
        <a:solidFill>
          <a:schemeClr val="accent1">
            <a:shade val="50000"/>
            <a:hueOff val="75941"/>
            <a:satOff val="8921"/>
            <a:lumOff val="1436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872474-F40C-4D29-BB4F-C0FA531C2F35}">
      <dsp:nvSpPr>
        <dsp:cNvPr id="0" name=""/>
        <dsp:cNvSpPr/>
      </dsp:nvSpPr>
      <dsp:spPr>
        <a:xfrm>
          <a:off x="2443700" y="636116"/>
          <a:ext cx="301556" cy="301560"/>
        </a:xfrm>
        <a:prstGeom prst="ellipse">
          <a:avLst/>
        </a:prstGeom>
        <a:solidFill>
          <a:schemeClr val="accent1">
            <a:shade val="50000"/>
            <a:hueOff val="101254"/>
            <a:satOff val="11895"/>
            <a:lumOff val="1915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21E370-64F1-464B-B725-BAB3BAF54B56}">
      <dsp:nvSpPr>
        <dsp:cNvPr id="0" name=""/>
        <dsp:cNvSpPr/>
      </dsp:nvSpPr>
      <dsp:spPr>
        <a:xfrm>
          <a:off x="1597556" y="2567191"/>
          <a:ext cx="301556" cy="301560"/>
        </a:xfrm>
        <a:prstGeom prst="ellipse">
          <a:avLst/>
        </a:prstGeom>
        <a:solidFill>
          <a:schemeClr val="accent1">
            <a:shade val="50000"/>
            <a:hueOff val="126568"/>
            <a:satOff val="14869"/>
            <a:lumOff val="2393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1D6370-7926-41C0-82AC-07B442FCAC8C}">
      <dsp:nvSpPr>
        <dsp:cNvPr id="0" name=""/>
        <dsp:cNvSpPr/>
      </dsp:nvSpPr>
      <dsp:spPr>
        <a:xfrm>
          <a:off x="142721" y="1096538"/>
          <a:ext cx="1520825" cy="1520476"/>
        </a:xfrm>
        <a:prstGeom prst="ellipse">
          <a:avLst/>
        </a:prstGeom>
        <a:solidFill>
          <a:schemeClr val="accent1">
            <a:shade val="50000"/>
            <a:hueOff val="151882"/>
            <a:satOff val="17842"/>
            <a:lumOff val="2872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bg2"/>
              </a:solidFill>
            </a:rPr>
            <a:t>Bedside Pioneers</a:t>
          </a:r>
          <a:endParaRPr lang="en-US" sz="1600" b="1" kern="1200" dirty="0">
            <a:solidFill>
              <a:schemeClr val="bg2"/>
            </a:solidFill>
          </a:endParaRPr>
        </a:p>
      </dsp:txBody>
      <dsp:txXfrm>
        <a:off x="365441" y="1319207"/>
        <a:ext cx="1075385" cy="1075138"/>
      </dsp:txXfrm>
    </dsp:sp>
    <dsp:sp modelId="{5C619855-6D2E-4755-9BED-EAA4A5A0B8F8}">
      <dsp:nvSpPr>
        <dsp:cNvPr id="0" name=""/>
        <dsp:cNvSpPr/>
      </dsp:nvSpPr>
      <dsp:spPr>
        <a:xfrm>
          <a:off x="3079957" y="1191100"/>
          <a:ext cx="415886" cy="416066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84BD6E-D89F-4790-9D83-AECDBC399B9C}">
      <dsp:nvSpPr>
        <dsp:cNvPr id="0" name=""/>
        <dsp:cNvSpPr/>
      </dsp:nvSpPr>
      <dsp:spPr>
        <a:xfrm>
          <a:off x="299091" y="2908254"/>
          <a:ext cx="751972" cy="752152"/>
        </a:xfrm>
        <a:prstGeom prst="ellipse">
          <a:avLst/>
        </a:prstGeom>
        <a:solidFill>
          <a:schemeClr val="accent1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01DBB9-986C-4BCE-A6F8-35D84AA8D745}">
      <dsp:nvSpPr>
        <dsp:cNvPr id="0" name=""/>
        <dsp:cNvSpPr/>
      </dsp:nvSpPr>
      <dsp:spPr>
        <a:xfrm>
          <a:off x="5340007" y="420659"/>
          <a:ext cx="1520825" cy="1520476"/>
        </a:xfrm>
        <a:prstGeom prst="ellipse">
          <a:avLst/>
        </a:prstGeom>
        <a:solidFill>
          <a:schemeClr val="accent1">
            <a:shade val="50000"/>
            <a:hueOff val="151882"/>
            <a:satOff val="17842"/>
            <a:lumOff val="2872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bg2"/>
              </a:solidFill>
            </a:rPr>
            <a:t>Leadership Influence</a:t>
          </a:r>
          <a:endParaRPr lang="en-US" sz="1600" b="1" kern="1200" dirty="0">
            <a:solidFill>
              <a:schemeClr val="bg2"/>
            </a:solidFill>
          </a:endParaRPr>
        </a:p>
      </dsp:txBody>
      <dsp:txXfrm>
        <a:off x="5562727" y="643328"/>
        <a:ext cx="1075385" cy="1075138"/>
      </dsp:txXfrm>
    </dsp:sp>
    <dsp:sp modelId="{9410D8E5-F5AC-4554-BEE9-E7936C9164F3}">
      <dsp:nvSpPr>
        <dsp:cNvPr id="0" name=""/>
        <dsp:cNvSpPr/>
      </dsp:nvSpPr>
      <dsp:spPr>
        <a:xfrm>
          <a:off x="4758141" y="1430876"/>
          <a:ext cx="415886" cy="416066"/>
        </a:xfrm>
        <a:prstGeom prst="ellipse">
          <a:avLst/>
        </a:prstGeom>
        <a:solidFill>
          <a:schemeClr val="accent1">
            <a:shade val="50000"/>
            <a:hueOff val="126568"/>
            <a:satOff val="14869"/>
            <a:lumOff val="2393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6A0D8A-0AC5-4588-8C92-945A384B6752}">
      <dsp:nvSpPr>
        <dsp:cNvPr id="0" name=""/>
        <dsp:cNvSpPr/>
      </dsp:nvSpPr>
      <dsp:spPr>
        <a:xfrm>
          <a:off x="13977" y="2819873"/>
          <a:ext cx="301556" cy="301560"/>
        </a:xfrm>
        <a:prstGeom prst="ellipse">
          <a:avLst/>
        </a:prstGeom>
        <a:solidFill>
          <a:schemeClr val="accent1">
            <a:shade val="50000"/>
            <a:hueOff val="101254"/>
            <a:satOff val="11895"/>
            <a:lumOff val="1915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0F7B0C-4F82-440A-B0E1-8C04CCD4D9A8}">
      <dsp:nvSpPr>
        <dsp:cNvPr id="0" name=""/>
        <dsp:cNvSpPr/>
      </dsp:nvSpPr>
      <dsp:spPr>
        <a:xfrm>
          <a:off x="3004818" y="3528688"/>
          <a:ext cx="301556" cy="301560"/>
        </a:xfrm>
        <a:prstGeom prst="ellipse">
          <a:avLst/>
        </a:prstGeom>
        <a:solidFill>
          <a:schemeClr val="accent1">
            <a:shade val="50000"/>
            <a:hueOff val="75941"/>
            <a:satOff val="8921"/>
            <a:lumOff val="1436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BF9404-ACF4-4EFA-BB36-AB005CE66CC0}">
      <dsp:nvSpPr>
        <dsp:cNvPr id="0" name=""/>
        <dsp:cNvSpPr/>
      </dsp:nvSpPr>
      <dsp:spPr>
        <a:xfrm>
          <a:off x="3356671" y="3096254"/>
          <a:ext cx="1520825" cy="1520476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bg2"/>
              </a:solidFill>
            </a:rPr>
            <a:t>Taking Notes</a:t>
          </a:r>
          <a:endParaRPr lang="en-US" sz="1600" b="1" kern="1200" dirty="0">
            <a:solidFill>
              <a:schemeClr val="bg2"/>
            </a:solidFill>
          </a:endParaRPr>
        </a:p>
      </dsp:txBody>
      <dsp:txXfrm>
        <a:off x="3579391" y="3318923"/>
        <a:ext cx="1075385" cy="1075138"/>
      </dsp:txXfrm>
    </dsp:sp>
    <dsp:sp modelId="{9C452F7C-7D4A-4294-95C4-C7847F09BDDB}">
      <dsp:nvSpPr>
        <dsp:cNvPr id="0" name=""/>
        <dsp:cNvSpPr/>
      </dsp:nvSpPr>
      <dsp:spPr>
        <a:xfrm>
          <a:off x="1613992" y="625831"/>
          <a:ext cx="301556" cy="301560"/>
        </a:xfrm>
        <a:prstGeom prst="ellipse">
          <a:avLst/>
        </a:prstGeom>
        <a:solidFill>
          <a:schemeClr val="accent1">
            <a:shade val="50000"/>
            <a:hueOff val="25314"/>
            <a:satOff val="2974"/>
            <a:lumOff val="47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23AEC6-E396-41D6-828B-63EC01AC464F}" type="datetimeFigureOut">
              <a:rPr lang="en-US" smtClean="0"/>
              <a:t>10/22/2017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69C035-1A6D-45A3-A9CB-C408D3FDA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165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16,193 neonatal deaths; 4.05% mortality rate</a:t>
            </a:r>
          </a:p>
          <a:p>
            <a:r>
              <a:rPr lang="en-US" dirty="0" smtClean="0"/>
              <a:t>CDC defines NICU admission as “admission into a facility or unit staffed and equipped to provide continuous mechanical ventilator support for the </a:t>
            </a:r>
            <a:r>
              <a:rPr lang="en-US" smtClean="0"/>
              <a:t>newborn.”</a:t>
            </a:r>
            <a:r>
              <a:rPr lang="en-US" baseline="0" smtClean="0"/>
              <a:t> </a:t>
            </a:r>
            <a:r>
              <a:rPr lang="en-US" smtClean="0"/>
              <a:t>This </a:t>
            </a:r>
            <a:r>
              <a:rPr lang="en-US" dirty="0" smtClean="0"/>
              <a:t>definition approximates the American Academy of Pediatrics designation of a level III or IV nursery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9C035-1A6D-45A3-A9CB-C408D3FDAB2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3535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Endorsement from NANN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9C035-1A6D-45A3-A9CB-C408D3FDAB2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7873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Any path is not without its challenges.</a:t>
            </a:r>
            <a:r>
              <a:rPr lang="en-US" baseline="0" dirty="0" smtClean="0"/>
              <a:t> Historically and in literature these exist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9C035-1A6D-45A3-A9CB-C408D3FDAB2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5408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9C035-1A6D-45A3-A9CB-C408D3FDAB2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6835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 implore you to see the need for a neonatal palliative care team and standardized protocols</a:t>
            </a:r>
            <a:r>
              <a:rPr lang="en-US" baseline="0" dirty="0" smtClean="0"/>
              <a:t> in our unit.  Our sickest babies and their families deserve compassionate, comprehensive attention for the entirety of their time in our care.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9C035-1A6D-45A3-A9CB-C408D3FDAB2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1210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1499B1B0-FB25-405C-B5C3-A695873D5F40}" type="datetimeFigureOut">
              <a:rPr lang="en-US" smtClean="0"/>
              <a:t>10/22/2017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CFD4D2F-3F65-42AE-8DF8-3FB374853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2963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499B1B0-FB25-405C-B5C3-A695873D5F40}" type="datetimeFigureOut">
              <a:rPr lang="en-US" smtClean="0"/>
              <a:t>10/22/2017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CFD4D2F-3F65-42AE-8DF8-3FB374853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444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499B1B0-FB25-405C-B5C3-A695873D5F40}" type="datetimeFigureOut">
              <a:rPr lang="en-US" smtClean="0"/>
              <a:t>10/22/2017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CFD4D2F-3F65-42AE-8DF8-3FB374853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675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499B1B0-FB25-405C-B5C3-A695873D5F40}" type="datetimeFigureOut">
              <a:rPr lang="en-US" smtClean="0"/>
              <a:t>10/22/2017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CFD4D2F-3F65-42AE-8DF8-3FB374853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964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1499B1B0-FB25-405C-B5C3-A695873D5F40}" type="datetimeFigureOut">
              <a:rPr lang="en-US" smtClean="0"/>
              <a:t>10/22/2017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CFD4D2F-3F65-42AE-8DF8-3FB374853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478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499B1B0-FB25-405C-B5C3-A695873D5F40}" type="datetimeFigureOut">
              <a:rPr lang="en-US" smtClean="0"/>
              <a:t>10/22/2017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CFD4D2F-3F65-42AE-8DF8-3FB374853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209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499B1B0-FB25-405C-B5C3-A695873D5F40}" type="datetimeFigureOut">
              <a:rPr lang="en-US" smtClean="0"/>
              <a:t>10/22/2017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CFD4D2F-3F65-42AE-8DF8-3FB374853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830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499B1B0-FB25-405C-B5C3-A695873D5F40}" type="datetimeFigureOut">
              <a:rPr lang="en-US" smtClean="0"/>
              <a:t>10/22/2017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CFD4D2F-3F65-42AE-8DF8-3FB374853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652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499B1B0-FB25-405C-B5C3-A695873D5F40}" type="datetimeFigureOut">
              <a:rPr lang="en-US" smtClean="0"/>
              <a:t>10/22/2017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CFD4D2F-3F65-42AE-8DF8-3FB374853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53619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234693" y="237744"/>
            <a:ext cx="8633081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16" name="Rectangle 15"/>
          <p:cNvSpPr/>
          <p:nvPr/>
        </p:nvSpPr>
        <p:spPr>
          <a:xfrm>
            <a:off x="371856" y="374904"/>
            <a:ext cx="8353044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0575" y="704850"/>
            <a:ext cx="7562850" cy="51435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499B1B0-FB25-405C-B5C3-A695873D5F40}" type="datetimeFigureOut">
              <a:rPr lang="en-US" smtClean="0"/>
              <a:t>10/22/2017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39158" y="6214535"/>
            <a:ext cx="5184648" cy="256032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CFD4D2F-3F65-42AE-8DF8-3FB3748539F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2134220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1"/>
          </a:solidFill>
          <a:ln w="6350" cap="sq">
            <a:solidFill>
              <a:schemeClr val="tx1">
                <a:lumMod val="7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solidFill>
            <a:schemeClr val="bg2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601076" cy="6382512"/>
          </a:xfrm>
          <a:solidFill>
            <a:srgbClr val="808080"/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1499B1B0-FB25-405C-B5C3-A695873D5F40}" type="datetimeFigureOut">
              <a:rPr lang="en-US" smtClean="0"/>
              <a:t>10/22/2017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CFD4D2F-3F65-42AE-8DF8-3FB374853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36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bg2"/>
                </a:solidFill>
              </a:defRPr>
            </a:lvl1pPr>
          </a:lstStyle>
          <a:p>
            <a:fld id="{1499B1B0-FB25-405C-B5C3-A695873D5F40}" type="datetimeFigureOut">
              <a:rPr lang="en-US" smtClean="0"/>
              <a:t>10/22/2017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bg2"/>
                </a:solidFill>
              </a:defRPr>
            </a:lvl1pPr>
          </a:lstStyle>
          <a:p>
            <a:fld id="{1CFD4D2F-3F65-42AE-8DF8-3FB374853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1887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/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500" dirty="0" smtClean="0"/>
              <a:t>Neonatal Palliative Care</a:t>
            </a:r>
            <a:br>
              <a:rPr lang="en-US" sz="4500" dirty="0" smtClean="0"/>
            </a:br>
            <a:r>
              <a:rPr lang="en-US" sz="4500" dirty="0" smtClean="0"/>
              <a:t/>
            </a:r>
            <a:br>
              <a:rPr lang="en-US" sz="4500" dirty="0" smtClean="0"/>
            </a:br>
            <a:r>
              <a:rPr lang="en-US" sz="2500" dirty="0" smtClean="0"/>
              <a:t>An Opportunity for Transformation</a:t>
            </a:r>
            <a:r>
              <a:rPr lang="en-US" sz="4500" dirty="0" smtClean="0"/>
              <a:t/>
            </a:r>
            <a:br>
              <a:rPr lang="en-US" sz="4500" dirty="0" smtClean="0"/>
            </a:br>
            <a:endParaRPr lang="en-US" sz="45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4723" y="4578824"/>
            <a:ext cx="5342555" cy="103776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Nikki McLaughlin, MSN, CCRN, NNP-BC</a:t>
            </a:r>
          </a:p>
          <a:p>
            <a:pPr algn="ctr"/>
            <a:r>
              <a:rPr lang="en-US" sz="1500" dirty="0" smtClean="0"/>
              <a:t>Emory University Nell Hodgson Woodruff School of Nursing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528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Stats &amp; Figures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clrChange>
              <a:clrFrom>
                <a:srgbClr val="D1BEAF"/>
              </a:clrFrom>
              <a:clrTo>
                <a:srgbClr val="D1BEA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56603" y="1707962"/>
            <a:ext cx="6784731" cy="448072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851531" y="1562283"/>
            <a:ext cx="220613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Neonatal mortality continues to decrease</a:t>
            </a:r>
          </a:p>
          <a:p>
            <a:endParaRPr lang="en-US" dirty="0"/>
          </a:p>
          <a:p>
            <a:r>
              <a:rPr lang="en-US" dirty="0" err="1" smtClean="0"/>
              <a:t>Approx</a:t>
            </a:r>
            <a:r>
              <a:rPr lang="en-US" dirty="0" smtClean="0"/>
              <a:t> 16,000 neonatal deaths in 2010  </a:t>
            </a:r>
          </a:p>
          <a:p>
            <a:endParaRPr lang="en-US" dirty="0"/>
          </a:p>
          <a:p>
            <a:r>
              <a:rPr lang="en-US" dirty="0" smtClean="0"/>
              <a:t>Virtually all within NICU</a:t>
            </a:r>
          </a:p>
          <a:p>
            <a:endParaRPr lang="en-US" dirty="0"/>
          </a:p>
          <a:p>
            <a:r>
              <a:rPr lang="en-US" dirty="0" smtClean="0"/>
              <a:t>Our NICU </a:t>
            </a:r>
          </a:p>
          <a:p>
            <a:r>
              <a:rPr lang="en-US" dirty="0" smtClean="0"/>
              <a:t>~300 </a:t>
            </a:r>
          </a:p>
          <a:p>
            <a:r>
              <a:rPr lang="en-US" dirty="0" smtClean="0"/>
              <a:t>annual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9007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should we aim for?</a:t>
            </a:r>
            <a:endParaRPr lang="en-US" dirty="0"/>
          </a:p>
        </p:txBody>
      </p:sp>
      <p:grpSp>
        <p:nvGrpSpPr>
          <p:cNvPr id="28" name="Group 27"/>
          <p:cNvGrpSpPr/>
          <p:nvPr/>
        </p:nvGrpSpPr>
        <p:grpSpPr>
          <a:xfrm>
            <a:off x="1525289" y="2534991"/>
            <a:ext cx="3657600" cy="3657600"/>
            <a:chOff x="4634248" y="2534991"/>
            <a:chExt cx="3657600" cy="3657600"/>
          </a:xfrm>
        </p:grpSpPr>
        <p:sp>
          <p:nvSpPr>
            <p:cNvPr id="6" name="Oval 5"/>
            <p:cNvSpPr/>
            <p:nvPr/>
          </p:nvSpPr>
          <p:spPr>
            <a:xfrm>
              <a:off x="4634248" y="2534991"/>
              <a:ext cx="3657600" cy="365760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5091448" y="2992191"/>
              <a:ext cx="2743200" cy="2743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5548648" y="3449391"/>
              <a:ext cx="1828800" cy="182880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6005848" y="3906591"/>
              <a:ext cx="914400" cy="914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3461078" y="1619474"/>
            <a:ext cx="1264611" cy="2232576"/>
            <a:chOff x="6609729" y="1569124"/>
            <a:chExt cx="1264611" cy="2232576"/>
          </a:xfrm>
        </p:grpSpPr>
        <p:grpSp>
          <p:nvGrpSpPr>
            <p:cNvPr id="17" name="Group 16"/>
            <p:cNvGrpSpPr/>
            <p:nvPr/>
          </p:nvGrpSpPr>
          <p:grpSpPr>
            <a:xfrm rot="7279051">
              <a:off x="6426061" y="2224218"/>
              <a:ext cx="2103373" cy="793185"/>
              <a:chOff x="9646276" y="3258355"/>
              <a:chExt cx="1706153" cy="648236"/>
            </a:xfrm>
            <a:solidFill>
              <a:schemeClr val="accent2">
                <a:lumMod val="50000"/>
              </a:schemeClr>
            </a:solidFill>
          </p:grpSpPr>
          <p:sp>
            <p:nvSpPr>
              <p:cNvPr id="18" name="Chevron 17"/>
              <p:cNvSpPr/>
              <p:nvPr/>
            </p:nvSpPr>
            <p:spPr>
              <a:xfrm>
                <a:off x="9646276" y="3258355"/>
                <a:ext cx="309093" cy="648236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Chevron 18"/>
              <p:cNvSpPr/>
              <p:nvPr/>
            </p:nvSpPr>
            <p:spPr>
              <a:xfrm>
                <a:off x="9890975" y="3258355"/>
                <a:ext cx="309093" cy="648236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9800822" y="3585279"/>
                <a:ext cx="1551607" cy="45719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6" name="Isosceles Triangle 25"/>
            <p:cNvSpPr/>
            <p:nvPr/>
          </p:nvSpPr>
          <p:spPr>
            <a:xfrm rot="12827935">
              <a:off x="6609729" y="3480081"/>
              <a:ext cx="384124" cy="321619"/>
            </a:xfrm>
            <a:prstGeom prst="triangle">
              <a:avLst/>
            </a:prstGeom>
            <a:solidFill>
              <a:schemeClr val="accent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6344869" y="1802786"/>
            <a:ext cx="4189309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dirty="0" smtClean="0">
                <a:solidFill>
                  <a:schemeClr val="tx2"/>
                </a:solidFill>
              </a:rPr>
              <a:t>Comprehensive Palliative Care Protocol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Case Management </a:t>
            </a:r>
          </a:p>
          <a:p>
            <a:endParaRPr lang="en-US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Staff &amp; Family Support</a:t>
            </a:r>
          </a:p>
          <a:p>
            <a:endParaRPr lang="en-US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Symptom Management</a:t>
            </a:r>
          </a:p>
          <a:p>
            <a:endParaRPr lang="en-US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Memory Making</a:t>
            </a:r>
            <a:endParaRPr lang="en-US" sz="2000" dirty="0"/>
          </a:p>
        </p:txBody>
      </p:sp>
      <p:grpSp>
        <p:nvGrpSpPr>
          <p:cNvPr id="33" name="Group 32"/>
          <p:cNvGrpSpPr/>
          <p:nvPr/>
        </p:nvGrpSpPr>
        <p:grpSpPr>
          <a:xfrm rot="18789606">
            <a:off x="2280526" y="2193221"/>
            <a:ext cx="1264611" cy="2232576"/>
            <a:chOff x="6609729" y="1569124"/>
            <a:chExt cx="1264611" cy="2232576"/>
          </a:xfrm>
        </p:grpSpPr>
        <p:grpSp>
          <p:nvGrpSpPr>
            <p:cNvPr id="34" name="Group 33"/>
            <p:cNvGrpSpPr/>
            <p:nvPr/>
          </p:nvGrpSpPr>
          <p:grpSpPr>
            <a:xfrm rot="7279051">
              <a:off x="6426061" y="2224218"/>
              <a:ext cx="2103373" cy="793185"/>
              <a:chOff x="9646276" y="3258355"/>
              <a:chExt cx="1706153" cy="648236"/>
            </a:xfrm>
            <a:solidFill>
              <a:schemeClr val="accent2">
                <a:lumMod val="50000"/>
              </a:schemeClr>
            </a:solidFill>
          </p:grpSpPr>
          <p:sp>
            <p:nvSpPr>
              <p:cNvPr id="36" name="Chevron 35"/>
              <p:cNvSpPr/>
              <p:nvPr/>
            </p:nvSpPr>
            <p:spPr>
              <a:xfrm>
                <a:off x="9646276" y="3258355"/>
                <a:ext cx="309093" cy="648236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7" name="Chevron 36"/>
              <p:cNvSpPr/>
              <p:nvPr/>
            </p:nvSpPr>
            <p:spPr>
              <a:xfrm>
                <a:off x="9890975" y="3258355"/>
                <a:ext cx="309093" cy="648236"/>
              </a:xfrm>
              <a:prstGeom prst="chevron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9800822" y="3585279"/>
                <a:ext cx="1551607" cy="45719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5" name="Isosceles Triangle 34"/>
            <p:cNvSpPr/>
            <p:nvPr/>
          </p:nvSpPr>
          <p:spPr>
            <a:xfrm rot="12827935">
              <a:off x="6609729" y="3480081"/>
              <a:ext cx="384124" cy="321619"/>
            </a:xfrm>
            <a:prstGeom prst="triangle">
              <a:avLst/>
            </a:prstGeom>
            <a:solidFill>
              <a:schemeClr val="accent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3228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Barriers to Success</a:t>
            </a:r>
            <a:br>
              <a:rPr lang="en-US" dirty="0"/>
            </a:b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86945" y="1379009"/>
            <a:ext cx="10171471" cy="47625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634983" y="2499121"/>
            <a:ext cx="296429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chemeClr val="tx2">
                    <a:lumMod val="25000"/>
                  </a:schemeClr>
                </a:solidFill>
              </a:rPr>
              <a:t>Historical Practices </a:t>
            </a:r>
            <a:endParaRPr lang="en-US" sz="2500" b="1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11533" y="3005741"/>
            <a:ext cx="208200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 smtClean="0">
                <a:solidFill>
                  <a:schemeClr val="tx2">
                    <a:lumMod val="25000"/>
                  </a:schemeClr>
                </a:solidFill>
              </a:rPr>
              <a:t>Negative Perception</a:t>
            </a:r>
            <a:r>
              <a:rPr lang="en-US" sz="2000" b="1" dirty="0" smtClean="0">
                <a:solidFill>
                  <a:schemeClr val="tx2">
                    <a:lumMod val="25000"/>
                  </a:schemeClr>
                </a:solidFill>
              </a:rPr>
              <a:t> </a:t>
            </a:r>
            <a:endParaRPr lang="en-US" sz="2000" b="1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04292" y="2164240"/>
            <a:ext cx="251319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chemeClr val="tx2">
                    <a:lumMod val="25000"/>
                  </a:schemeClr>
                </a:solidFill>
              </a:rPr>
              <a:t>Moral Distress </a:t>
            </a:r>
            <a:endParaRPr lang="en-US" sz="2500" b="1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75238" y="3634473"/>
            <a:ext cx="220795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 smtClean="0">
                <a:solidFill>
                  <a:schemeClr val="tx2">
                    <a:lumMod val="25000"/>
                  </a:schemeClr>
                </a:solidFill>
              </a:rPr>
              <a:t>Staff Training and Education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627154" y="5116599"/>
            <a:ext cx="21806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 smtClean="0">
                <a:solidFill>
                  <a:schemeClr val="tx2">
                    <a:lumMod val="25000"/>
                  </a:schemeClr>
                </a:solidFill>
              </a:rPr>
              <a:t>Family Demands </a:t>
            </a:r>
            <a:endParaRPr lang="en-US" sz="2500" b="1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262172" y="4496247"/>
            <a:ext cx="286302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chemeClr val="tx2">
                    <a:lumMod val="25000"/>
                  </a:schemeClr>
                </a:solidFill>
              </a:rPr>
              <a:t>Physical Limitations </a:t>
            </a:r>
            <a:endParaRPr lang="en-US" sz="2500" b="1" dirty="0">
              <a:solidFill>
                <a:schemeClr val="tx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2884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Fix?</a:t>
            </a:r>
            <a:br>
              <a:rPr lang="en-US" dirty="0" smtClean="0"/>
            </a:br>
            <a:r>
              <a:rPr lang="en-US" sz="3000" dirty="0" smtClean="0"/>
              <a:t>-Interdisciplinary Collaboration</a:t>
            </a:r>
            <a:endParaRPr lang="en-US" sz="300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756826951"/>
              </p:ext>
            </p:extLst>
          </p:nvPr>
        </p:nvGraphicFramePr>
        <p:xfrm>
          <a:off x="3842065" y="1507238"/>
          <a:ext cx="7673184" cy="48721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25445" y="3156626"/>
            <a:ext cx="99167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Physicians</a:t>
            </a:r>
            <a:endParaRPr lang="en-US" sz="1500" dirty="0"/>
          </a:p>
        </p:txBody>
      </p:sp>
      <p:sp>
        <p:nvSpPr>
          <p:cNvPr id="6" name="TextBox 5"/>
          <p:cNvSpPr txBox="1"/>
          <p:nvPr/>
        </p:nvSpPr>
        <p:spPr>
          <a:xfrm>
            <a:off x="3417177" y="3827066"/>
            <a:ext cx="119988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Clinical Nurses</a:t>
            </a:r>
            <a:endParaRPr lang="en-US" sz="1500" dirty="0"/>
          </a:p>
        </p:txBody>
      </p:sp>
      <p:sp>
        <p:nvSpPr>
          <p:cNvPr id="7" name="TextBox 6"/>
          <p:cNvSpPr txBox="1"/>
          <p:nvPr/>
        </p:nvSpPr>
        <p:spPr>
          <a:xfrm>
            <a:off x="3303639" y="2407635"/>
            <a:ext cx="126083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Practitioners</a:t>
            </a:r>
            <a:endParaRPr lang="en-US" sz="1500" dirty="0"/>
          </a:p>
        </p:txBody>
      </p:sp>
      <p:sp>
        <p:nvSpPr>
          <p:cNvPr id="8" name="TextBox 7"/>
          <p:cNvSpPr txBox="1"/>
          <p:nvPr/>
        </p:nvSpPr>
        <p:spPr>
          <a:xfrm>
            <a:off x="8075053" y="4137575"/>
            <a:ext cx="175152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 smtClean="0"/>
              <a:t>Emory Palliative Care Team</a:t>
            </a:r>
            <a:endParaRPr lang="en-US" sz="1500" dirty="0"/>
          </a:p>
        </p:txBody>
      </p:sp>
      <p:sp>
        <p:nvSpPr>
          <p:cNvPr id="9" name="TextBox 8"/>
          <p:cNvSpPr txBox="1"/>
          <p:nvPr/>
        </p:nvSpPr>
        <p:spPr>
          <a:xfrm>
            <a:off x="4817227" y="5363732"/>
            <a:ext cx="157921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CHOA Pediatric Palliative Care</a:t>
            </a:r>
            <a:endParaRPr lang="en-US" sz="1500" dirty="0"/>
          </a:p>
        </p:txBody>
      </p:sp>
      <p:sp>
        <p:nvSpPr>
          <p:cNvPr id="10" name="TextBox 9"/>
          <p:cNvSpPr txBox="1"/>
          <p:nvPr/>
        </p:nvSpPr>
        <p:spPr>
          <a:xfrm>
            <a:off x="10208654" y="3287750"/>
            <a:ext cx="198334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Unit and Division Directors</a:t>
            </a:r>
            <a:endParaRPr lang="en-US" sz="1500" dirty="0"/>
          </a:p>
        </p:txBody>
      </p:sp>
      <p:sp>
        <p:nvSpPr>
          <p:cNvPr id="13" name="TextBox 12"/>
          <p:cNvSpPr txBox="1"/>
          <p:nvPr/>
        </p:nvSpPr>
        <p:spPr>
          <a:xfrm>
            <a:off x="7959144" y="1774661"/>
            <a:ext cx="198334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Nurse Management</a:t>
            </a: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187911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 t="12065" b="3880"/>
          <a:stretch/>
        </p:blipFill>
        <p:spPr>
          <a:xfrm>
            <a:off x="3576889" y="1047136"/>
            <a:ext cx="5038223" cy="494071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01600" prst="riblet"/>
          </a:sp3d>
        </p:spPr>
      </p:pic>
    </p:spTree>
    <p:extLst>
      <p:ext uri="{BB962C8B-B14F-4D97-AF65-F5344CB8AC3E}">
        <p14:creationId xmlns:p14="http://schemas.microsoft.com/office/powerpoint/2010/main" val="4268276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7027" y="975163"/>
            <a:ext cx="7243204" cy="543970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09368" y="1021178"/>
            <a:ext cx="30504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Thank You</a:t>
            </a:r>
            <a:endParaRPr lang="en-US" sz="4800" dirty="0">
              <a:solidFill>
                <a:schemeClr val="tx2">
                  <a:lumMod val="60000"/>
                  <a:lumOff val="4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19852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Custom 4">
      <a:dk1>
        <a:sysClr val="windowText" lastClr="000000"/>
      </a:dk1>
      <a:lt1>
        <a:sysClr val="window" lastClr="FFFFFF"/>
      </a:lt1>
      <a:dk2>
        <a:srgbClr val="789D89"/>
      </a:dk2>
      <a:lt2>
        <a:srgbClr val="E3DED1"/>
      </a:lt2>
      <a:accent1>
        <a:srgbClr val="BADB7D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26B02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6728D11B-929E-4324-91B0-4A4DA4CAC3D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4419</TotalTime>
  <Words>224</Words>
  <Application>Microsoft Office PowerPoint</Application>
  <PresentationFormat>Widescreen</PresentationFormat>
  <Paragraphs>53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Cambria</vt:lpstr>
      <vt:lpstr>Savon</vt:lpstr>
      <vt:lpstr>Neonatal Palliative Care  An Opportunity for Transformation </vt:lpstr>
      <vt:lpstr>Stats &amp; Figures</vt:lpstr>
      <vt:lpstr>What should we aim for?</vt:lpstr>
      <vt:lpstr>Barriers to Success </vt:lpstr>
      <vt:lpstr>The Fix? -Interdisciplinary Collaboration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Neonatal Palliative Care  An Opportunity for Transformation</dc:title>
  <dc:creator>Sonya McLaughlin</dc:creator>
  <cp:lastModifiedBy>Sonya McLaughlin</cp:lastModifiedBy>
  <cp:revision>31</cp:revision>
  <dcterms:created xsi:type="dcterms:W3CDTF">2017-04-03T21:32:40Z</dcterms:created>
  <dcterms:modified xsi:type="dcterms:W3CDTF">2017-10-23T01:41:31Z</dcterms:modified>
</cp:coreProperties>
</file>