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8" r:id="rId3"/>
    <p:sldId id="268" r:id="rId4"/>
    <p:sldId id="261" r:id="rId5"/>
    <p:sldId id="260" r:id="rId6"/>
    <p:sldId id="259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69BD6D4-3512-4EE6-9772-597F7F7DC6B6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2920482-164E-4BF2-A65F-2F4C193D3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D6D4-3512-4EE6-9772-597F7F7DC6B6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0482-164E-4BF2-A65F-2F4C193D3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6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69BD6D4-3512-4EE6-9772-597F7F7DC6B6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2920482-164E-4BF2-A65F-2F4C193D3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50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69BD6D4-3512-4EE6-9772-597F7F7DC6B6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2920482-164E-4BF2-A65F-2F4C193D32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5717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69BD6D4-3512-4EE6-9772-597F7F7DC6B6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2920482-164E-4BF2-A65F-2F4C193D3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05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D6D4-3512-4EE6-9772-597F7F7DC6B6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0482-164E-4BF2-A65F-2F4C193D3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0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D6D4-3512-4EE6-9772-597F7F7DC6B6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0482-164E-4BF2-A65F-2F4C193D3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5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D6D4-3512-4EE6-9772-597F7F7DC6B6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0482-164E-4BF2-A65F-2F4C193D3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1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69BD6D4-3512-4EE6-9772-597F7F7DC6B6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2920482-164E-4BF2-A65F-2F4C193D3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8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D6D4-3512-4EE6-9772-597F7F7DC6B6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0482-164E-4BF2-A65F-2F4C193D3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6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69BD6D4-3512-4EE6-9772-597F7F7DC6B6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2920482-164E-4BF2-A65F-2F4C193D3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5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D6D4-3512-4EE6-9772-597F7F7DC6B6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0482-164E-4BF2-A65F-2F4C193D3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7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D6D4-3512-4EE6-9772-597F7F7DC6B6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0482-164E-4BF2-A65F-2F4C193D3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D6D4-3512-4EE6-9772-597F7F7DC6B6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0482-164E-4BF2-A65F-2F4C193D3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D6D4-3512-4EE6-9772-597F7F7DC6B6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0482-164E-4BF2-A65F-2F4C193D3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7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D6D4-3512-4EE6-9772-597F7F7DC6B6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0482-164E-4BF2-A65F-2F4C193D3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4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D6D4-3512-4EE6-9772-597F7F7DC6B6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0482-164E-4BF2-A65F-2F4C193D3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BD6D4-3512-4EE6-9772-597F7F7DC6B6}" type="datetimeFigureOut">
              <a:rPr lang="en-US" smtClean="0"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0482-164E-4BF2-A65F-2F4C193D3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41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Intestinal Obstruction in the Neonate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9089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Nikki </a:t>
            </a:r>
            <a:r>
              <a:rPr lang="en-US" dirty="0" err="1" smtClean="0">
                <a:solidFill>
                  <a:schemeClr val="tx2"/>
                </a:solidFill>
              </a:rPr>
              <a:t>McLaughiln</a:t>
            </a:r>
            <a:r>
              <a:rPr lang="en-US" dirty="0" smtClean="0">
                <a:solidFill>
                  <a:schemeClr val="tx2"/>
                </a:solidFill>
              </a:rPr>
              <a:t>, BSN, CCRN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East Carolina College of Nursing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and </a:t>
            </a:r>
            <a:br>
              <a:rPr lang="en-US" dirty="0" smtClean="0"/>
            </a:br>
            <a:r>
              <a:rPr lang="en-US" dirty="0" smtClean="0"/>
              <a:t>Comorbidities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21405" y="2619216"/>
            <a:ext cx="5334000" cy="260926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Adhesions</a:t>
            </a:r>
          </a:p>
          <a:p>
            <a:r>
              <a:rPr lang="en-US" sz="2000" dirty="0" smtClean="0"/>
              <a:t>Feeding Intolerance</a:t>
            </a:r>
          </a:p>
          <a:p>
            <a:r>
              <a:rPr lang="en-US" sz="2000" dirty="0" smtClean="0"/>
              <a:t>Recurrent volvulus</a:t>
            </a:r>
          </a:p>
          <a:p>
            <a:r>
              <a:rPr lang="en-US" sz="2000" dirty="0" smtClean="0"/>
              <a:t>Short Gut Syndrome</a:t>
            </a:r>
          </a:p>
          <a:p>
            <a:r>
              <a:rPr lang="en-US" sz="2000" dirty="0" smtClean="0"/>
              <a:t>Death</a:t>
            </a:r>
            <a:endParaRPr lang="en-US" sz="2000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619216"/>
            <a:ext cx="5334000" cy="317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Family Centered Care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9450" y="2586831"/>
            <a:ext cx="57531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 and Follow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Appropriate newborn screenings</a:t>
            </a:r>
          </a:p>
          <a:p>
            <a:endParaRPr lang="en-US" dirty="0" smtClean="0"/>
          </a:p>
          <a:p>
            <a:r>
              <a:rPr lang="en-US" dirty="0" smtClean="0"/>
              <a:t>Follow up with pediatrician to ensure adequate growth and nourishment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449" y="3772424"/>
            <a:ext cx="4077102" cy="244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 smtClean="0"/>
              <a:t>Bradshaw, W. T. (2010). Gastrointestinal Disorders. In M. T. </a:t>
            </a:r>
            <a:r>
              <a:rPr lang="en-US" sz="1500" dirty="0" err="1" smtClean="0"/>
              <a:t>Verklan</a:t>
            </a:r>
            <a:r>
              <a:rPr lang="en-US" sz="1500" dirty="0" smtClean="0"/>
              <a:t>, &amp; M. Walden (Eds.), Core Curriculum for Neonatal intensive Care Nursing (pp. 589-637).  St. Louis, MO: Saunders Elsevier.</a:t>
            </a:r>
          </a:p>
          <a:p>
            <a:pPr marL="0" indent="0">
              <a:buNone/>
            </a:pPr>
            <a:r>
              <a:rPr lang="en-US" sz="1500" dirty="0" err="1" smtClean="0"/>
              <a:t>Lovvorn</a:t>
            </a:r>
            <a:r>
              <a:rPr lang="en-US" sz="1500" dirty="0" smtClean="0"/>
              <a:t>, H. N., Glenn, J. B., </a:t>
            </a:r>
            <a:r>
              <a:rPr lang="en-US" sz="1500" dirty="0" err="1" smtClean="0"/>
              <a:t>Pacetti</a:t>
            </a:r>
            <a:r>
              <a:rPr lang="en-US" sz="1500" dirty="0" smtClean="0"/>
              <a:t>, A. S., &amp; Carter, B. S. (2011). Neonatal Surgery. In S. L. Gardner, B. S. Carter, M. </a:t>
            </a:r>
            <a:r>
              <a:rPr lang="en-US" sz="1500" dirty="0" err="1" smtClean="0"/>
              <a:t>Enzman</a:t>
            </a:r>
            <a:r>
              <a:rPr lang="en-US" sz="1500" dirty="0" smtClean="0"/>
              <a:t>-Hines, &amp; J. A. Hernandez (Eds.), </a:t>
            </a:r>
            <a:r>
              <a:rPr lang="en-US" sz="1500" dirty="0" err="1" smtClean="0"/>
              <a:t>Merenstein</a:t>
            </a:r>
            <a:r>
              <a:rPr lang="en-US" sz="1500" dirty="0" smtClean="0"/>
              <a:t> &amp; Gardner’s Handbook of Neonatal Intensive Care (pp. 812-848). St. Louis, MO: </a:t>
            </a:r>
            <a:r>
              <a:rPr lang="en-US" sz="1500" dirty="0"/>
              <a:t>Mosby </a:t>
            </a:r>
            <a:r>
              <a:rPr lang="en-US" sz="1500" dirty="0" smtClean="0"/>
              <a:t>Elsevier.</a:t>
            </a:r>
          </a:p>
          <a:p>
            <a:pPr marL="0" indent="0">
              <a:buNone/>
            </a:pPr>
            <a:r>
              <a:rPr lang="en-US" sz="1500" dirty="0" err="1" smtClean="0"/>
              <a:t>Macharia</a:t>
            </a:r>
            <a:r>
              <a:rPr lang="en-US" sz="1500" dirty="0" smtClean="0"/>
              <a:t>, E., &amp; </a:t>
            </a:r>
            <a:r>
              <a:rPr lang="en-US" sz="1500" dirty="0" err="1" smtClean="0"/>
              <a:t>Huddart</a:t>
            </a:r>
            <a:r>
              <a:rPr lang="en-US" sz="1500" dirty="0" smtClean="0"/>
              <a:t>, S. N. (2010).  Neonatal abdominal conditions: A review of current practice and emerging trends. </a:t>
            </a:r>
            <a:r>
              <a:rPr lang="en-US" sz="1500" dirty="0" err="1" smtClean="0"/>
              <a:t>Paediatrics</a:t>
            </a:r>
            <a:r>
              <a:rPr lang="en-US" sz="1500" dirty="0" smtClean="0"/>
              <a:t> and Child Health, 20(5), 207-214.</a:t>
            </a:r>
          </a:p>
          <a:p>
            <a:pPr marL="0" indent="0">
              <a:buNone/>
            </a:pPr>
            <a:r>
              <a:rPr lang="en-US" sz="1500" dirty="0" err="1" smtClean="0"/>
              <a:t>Stanfill</a:t>
            </a:r>
            <a:r>
              <a:rPr lang="en-US" sz="1500" dirty="0" smtClean="0"/>
              <a:t>, A. B., Pearl, R. H., </a:t>
            </a:r>
            <a:r>
              <a:rPr lang="en-US" sz="1500" dirty="0" err="1" smtClean="0"/>
              <a:t>Kalvakuri</a:t>
            </a:r>
            <a:r>
              <a:rPr lang="en-US" sz="1500" dirty="0" smtClean="0"/>
              <a:t>, K., Wallace, L. J., &amp; </a:t>
            </a:r>
            <a:r>
              <a:rPr lang="en-US" sz="1500" dirty="0" err="1" smtClean="0"/>
              <a:t>Vegunta</a:t>
            </a:r>
            <a:r>
              <a:rPr lang="en-US" sz="1500" dirty="0" smtClean="0"/>
              <a:t>, R. K. (2010).  Laparoscopic Ladd’s procedure: Treatment of choice for </a:t>
            </a:r>
            <a:r>
              <a:rPr lang="en-US" sz="1500" dirty="0" err="1" smtClean="0"/>
              <a:t>midgut</a:t>
            </a:r>
            <a:r>
              <a:rPr lang="en-US" sz="1500" dirty="0" smtClean="0"/>
              <a:t> </a:t>
            </a:r>
            <a:r>
              <a:rPr lang="en-US" sz="1500" dirty="0" err="1" smtClean="0"/>
              <a:t>malrotation</a:t>
            </a:r>
            <a:r>
              <a:rPr lang="en-US" sz="1500" dirty="0" smtClean="0"/>
              <a:t> in infants and children. Journal of </a:t>
            </a:r>
            <a:r>
              <a:rPr lang="en-US" sz="1500" dirty="0" err="1" smtClean="0"/>
              <a:t>Laparoendoscopic</a:t>
            </a:r>
            <a:r>
              <a:rPr lang="en-US" sz="1500" dirty="0" smtClean="0"/>
              <a:t> &amp; Advanced Surgical Techniques, 20(4), 369-372. </a:t>
            </a:r>
            <a:r>
              <a:rPr lang="en-US" sz="1500" dirty="0" err="1" smtClean="0"/>
              <a:t>doi</a:t>
            </a:r>
            <a:r>
              <a:rPr lang="en-US" sz="1500" dirty="0" smtClean="0"/>
              <a:t>: 10.1089/lap.2009.0118</a:t>
            </a:r>
          </a:p>
          <a:p>
            <a:pPr marL="0" indent="0">
              <a:buNone/>
            </a:pPr>
            <a:r>
              <a:rPr lang="en-US" sz="1500" dirty="0" err="1" smtClean="0"/>
              <a:t>Vinocur</a:t>
            </a:r>
            <a:r>
              <a:rPr lang="en-US" sz="1500" dirty="0" smtClean="0"/>
              <a:t>, D. N., Lee, E. Y., &amp; Eisenberg, R. L. (2012). Neonatal intestinal obstruction</a:t>
            </a:r>
            <a:r>
              <a:rPr lang="en-US" sz="1500" dirty="0"/>
              <a:t>. American Journal of </a:t>
            </a:r>
            <a:r>
              <a:rPr lang="en-US" sz="1500" dirty="0" err="1" smtClean="0"/>
              <a:t>Roentgenology</a:t>
            </a:r>
            <a:r>
              <a:rPr lang="en-US" sz="1500" dirty="0" smtClean="0"/>
              <a:t>, 198, 1-10. </a:t>
            </a:r>
            <a:r>
              <a:rPr lang="en-US" sz="1500" dirty="0" err="1" smtClean="0"/>
              <a:t>doi</a:t>
            </a:r>
            <a:r>
              <a:rPr lang="en-US" sz="1500" dirty="0" smtClean="0"/>
              <a:t>: 10.2214/AJR.11.6931</a:t>
            </a:r>
          </a:p>
          <a:p>
            <a:pPr marL="0" indent="0">
              <a:buNone/>
            </a:pPr>
            <a:r>
              <a:rPr lang="en-US" sz="1500" dirty="0" smtClean="0"/>
              <a:t>All images obtained from Google Images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1030" name="Picture 6" descr="https://encrypted-tbn1.gstatic.com/images?q=tbn:ANd9GcSCG2GcZf4Zrw43IhIInA7zZM4BnMfb77G1QhlfJjZfUb5W9y0A8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5177" y="1695094"/>
            <a:ext cx="3440135" cy="501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96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Maternal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22 </a:t>
            </a:r>
            <a:r>
              <a:rPr lang="en-US" sz="2000" dirty="0" err="1" smtClean="0"/>
              <a:t>y.o</a:t>
            </a:r>
            <a:r>
              <a:rPr lang="en-US" sz="2000" dirty="0" smtClean="0"/>
              <a:t>. now </a:t>
            </a:r>
            <a:r>
              <a:rPr lang="en-US" sz="2000" dirty="0" err="1" smtClean="0"/>
              <a:t>Gravida</a:t>
            </a:r>
            <a:r>
              <a:rPr lang="en-US" sz="2000" dirty="0" smtClean="0"/>
              <a:t> 3 Para 3</a:t>
            </a:r>
          </a:p>
          <a:p>
            <a:r>
              <a:rPr lang="en-US" sz="2000" dirty="0" smtClean="0"/>
              <a:t>Blood Type A+</a:t>
            </a:r>
          </a:p>
          <a:p>
            <a:r>
              <a:rPr lang="en-US" sz="2000" dirty="0" err="1" smtClean="0"/>
              <a:t>HepB</a:t>
            </a:r>
            <a:r>
              <a:rPr lang="en-US" sz="2000" dirty="0" smtClean="0"/>
              <a:t> negative </a:t>
            </a:r>
          </a:p>
          <a:p>
            <a:r>
              <a:rPr lang="en-US" sz="2000" dirty="0" smtClean="0"/>
              <a:t>Rubella immune</a:t>
            </a:r>
          </a:p>
          <a:p>
            <a:r>
              <a:rPr lang="en-US" sz="2000" dirty="0" smtClean="0"/>
              <a:t>Syphilis nonreactive</a:t>
            </a:r>
          </a:p>
          <a:p>
            <a:r>
              <a:rPr lang="en-US" sz="2000" dirty="0" smtClean="0"/>
              <a:t>HIV negative</a:t>
            </a:r>
          </a:p>
          <a:p>
            <a:r>
              <a:rPr lang="en-US" sz="2000" dirty="0" smtClean="0"/>
              <a:t>GBS negative</a:t>
            </a:r>
          </a:p>
          <a:p>
            <a:r>
              <a:rPr lang="en-US" sz="2000" dirty="0" smtClean="0"/>
              <a:t>Pregnancy Complications: UTI</a:t>
            </a:r>
          </a:p>
          <a:p>
            <a:r>
              <a:rPr lang="en-US" sz="2000" dirty="0" smtClean="0"/>
              <a:t>Significant Maternal Conditions: None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5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Estimated 40 week, male infant</a:t>
            </a:r>
          </a:p>
          <a:p>
            <a:r>
              <a:rPr lang="en-US" sz="2000" dirty="0" smtClean="0"/>
              <a:t>Delivered vaginally, spontaneous</a:t>
            </a:r>
          </a:p>
          <a:p>
            <a:r>
              <a:rPr lang="en-US" sz="2000" dirty="0" smtClean="0"/>
              <a:t>Clear amniotic fluid</a:t>
            </a:r>
          </a:p>
          <a:p>
            <a:r>
              <a:rPr lang="en-US" sz="2000" dirty="0" smtClean="0"/>
              <a:t>Resuscitation per NRP guidelines</a:t>
            </a:r>
          </a:p>
          <a:p>
            <a:r>
              <a:rPr lang="en-US" sz="2000" dirty="0" smtClean="0"/>
              <a:t>Apgar scores of 9 and 9</a:t>
            </a:r>
          </a:p>
          <a:p>
            <a:r>
              <a:rPr lang="en-US" sz="2000" dirty="0" err="1" smtClean="0"/>
              <a:t>Birthweight</a:t>
            </a:r>
            <a:r>
              <a:rPr lang="en-US" sz="2000" dirty="0" smtClean="0"/>
              <a:t> of 3.720kg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14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Intestinal Obstruction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8504" y="2714537"/>
            <a:ext cx="4420829" cy="343251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679785" y="2611414"/>
            <a:ext cx="5194583" cy="36387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500" dirty="0" smtClean="0"/>
              <a:t>Differential Diagnoses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Ileal</a:t>
            </a:r>
            <a:r>
              <a:rPr lang="en-US" sz="2000" dirty="0" smtClean="0"/>
              <a:t> Atresia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Malrotation</a:t>
            </a:r>
            <a:r>
              <a:rPr lang="en-US" sz="2000" dirty="0" smtClean="0"/>
              <a:t> w/ or w/o Volvulus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Hirschsprung’s</a:t>
            </a:r>
            <a:r>
              <a:rPr lang="en-US" sz="2000" dirty="0" smtClean="0"/>
              <a:t> Disease</a:t>
            </a:r>
          </a:p>
          <a:p>
            <a:endParaRPr lang="en-US" sz="2000" dirty="0" smtClean="0"/>
          </a:p>
          <a:p>
            <a:r>
              <a:rPr lang="en-US" sz="2000" dirty="0" smtClean="0"/>
              <a:t>Meconium Ileus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Abdominal X-Ray</a:t>
            </a:r>
          </a:p>
          <a:p>
            <a:endParaRPr lang="en-US" sz="2000" dirty="0" smtClean="0"/>
          </a:p>
          <a:p>
            <a:r>
              <a:rPr lang="en-US" sz="2000" dirty="0" smtClean="0"/>
              <a:t>Screening CBC</a:t>
            </a:r>
          </a:p>
          <a:p>
            <a:endParaRPr lang="en-US" sz="2000" dirty="0" smtClean="0"/>
          </a:p>
          <a:p>
            <a:r>
              <a:rPr lang="en-US" sz="2000" dirty="0" smtClean="0"/>
              <a:t>Upper GI</a:t>
            </a:r>
          </a:p>
          <a:p>
            <a:endParaRPr lang="en-US" sz="2000" dirty="0" smtClean="0"/>
          </a:p>
          <a:p>
            <a:r>
              <a:rPr lang="en-US" sz="2000" dirty="0" smtClean="0"/>
              <a:t>Rectal Temperature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806" y="2222287"/>
            <a:ext cx="65151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Malrotation</a:t>
            </a:r>
            <a:r>
              <a:rPr lang="en-US" dirty="0" smtClean="0"/>
              <a:t> Physiology and 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Embryology</a:t>
            </a:r>
          </a:p>
          <a:p>
            <a:endParaRPr lang="en-US" sz="2000" dirty="0" smtClean="0"/>
          </a:p>
          <a:p>
            <a:r>
              <a:rPr lang="en-US" sz="2000" dirty="0" smtClean="0"/>
              <a:t>Incidence of 1 in 500 live births</a:t>
            </a:r>
          </a:p>
          <a:p>
            <a:endParaRPr lang="en-US" sz="2000" dirty="0" smtClean="0"/>
          </a:p>
          <a:p>
            <a:r>
              <a:rPr lang="en-US" sz="2000" dirty="0" smtClean="0"/>
              <a:t>Associated with intestinal atresia, CDH, duodenal obstruction, </a:t>
            </a:r>
            <a:r>
              <a:rPr lang="en-US" sz="2000" dirty="0" err="1" smtClean="0"/>
              <a:t>omphalocele</a:t>
            </a:r>
            <a:r>
              <a:rPr lang="en-US" sz="2000" dirty="0" smtClean="0"/>
              <a:t>, and gastroschisis 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09138" y="1952279"/>
            <a:ext cx="3232597" cy="484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Correction</a:t>
            </a:r>
            <a:endParaRPr lang="en-US" dirty="0"/>
          </a:p>
        </p:txBody>
      </p:sp>
      <p:pic>
        <p:nvPicPr>
          <p:cNvPr id="4" name="irc_mi" descr="http://origin-ars.els-cdn.com/content/image/1-s2.0-S0022346811002338-gr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70515" y="2278558"/>
            <a:ext cx="5334000" cy="25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5932" y="2278558"/>
            <a:ext cx="5194583" cy="36387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Exploratory Laparotomy</a:t>
            </a:r>
          </a:p>
          <a:p>
            <a:r>
              <a:rPr lang="en-US" sz="2000" dirty="0" smtClean="0"/>
              <a:t>Ladd’s Procedure</a:t>
            </a:r>
          </a:p>
          <a:p>
            <a:r>
              <a:rPr lang="en-US" sz="2000" dirty="0" smtClean="0"/>
              <a:t>Appendectomy</a:t>
            </a:r>
          </a:p>
          <a:p>
            <a:r>
              <a:rPr lang="en-US" sz="2000" dirty="0" smtClean="0"/>
              <a:t>Small Bowel Resection</a:t>
            </a:r>
          </a:p>
          <a:p>
            <a:r>
              <a:rPr lang="en-US" sz="2000" dirty="0" smtClean="0"/>
              <a:t>Ileostomy and Mucus Fistula</a:t>
            </a:r>
          </a:p>
          <a:p>
            <a:r>
              <a:rPr lang="en-US" sz="2000" dirty="0" smtClean="0"/>
              <a:t>Rectal Biopsy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51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Operative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IV Fluids</a:t>
            </a:r>
          </a:p>
          <a:p>
            <a:r>
              <a:rPr lang="en-US" sz="2000" dirty="0" smtClean="0"/>
              <a:t>NPO</a:t>
            </a:r>
          </a:p>
          <a:p>
            <a:r>
              <a:rPr lang="en-US" sz="2000" dirty="0" smtClean="0"/>
              <a:t>Replogle to suction</a:t>
            </a:r>
          </a:p>
          <a:p>
            <a:r>
              <a:rPr lang="en-US" sz="2000" dirty="0"/>
              <a:t>Pain management </a:t>
            </a:r>
          </a:p>
          <a:p>
            <a:r>
              <a:rPr lang="en-US" sz="2000" dirty="0"/>
              <a:t>IV antibiotics</a:t>
            </a:r>
          </a:p>
          <a:p>
            <a:r>
              <a:rPr lang="en-US" sz="2000" dirty="0" smtClean="0"/>
              <a:t>May need anti-reflux medication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Therapies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98680" y="6098143"/>
            <a:ext cx="10132454" cy="5468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/>
              <a:t>There are NO alternatives to surgical correction.</a:t>
            </a:r>
            <a:endParaRPr lang="en-US" sz="2200" dirty="0"/>
          </a:p>
        </p:txBody>
      </p:sp>
      <p:pic>
        <p:nvPicPr>
          <p:cNvPr id="8" name="Content Placeholder 7" descr="http://t1.gstatic.com/images?q=tbn:ANd9GcTpU_QTcWkmJVX9REzjeRCseWRIdIOk7JT7UTGOyugsyNWqFVxA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96296" y="2343955"/>
            <a:ext cx="4927242" cy="347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69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502</TotalTime>
  <Words>477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Vapor Trail</vt:lpstr>
      <vt:lpstr>Intestinal Obstruction in the Neonate</vt:lpstr>
      <vt:lpstr>Maternal History</vt:lpstr>
      <vt:lpstr>Delivery History</vt:lpstr>
      <vt:lpstr>Origins of Intestinal Obstruction</vt:lpstr>
      <vt:lpstr>Admission Assessment</vt:lpstr>
      <vt:lpstr>Malrotation Physiology and Pathophysiology</vt:lpstr>
      <vt:lpstr>Surgical Correction</vt:lpstr>
      <vt:lpstr>Post Operative Care</vt:lpstr>
      <vt:lpstr>Alternative Therapies</vt:lpstr>
      <vt:lpstr>Complications and  Comorbidities</vt:lpstr>
      <vt:lpstr>Providing Family Centered Care</vt:lpstr>
      <vt:lpstr>Discharge and Follow Up</vt:lpstr>
      <vt:lpstr>References</vt:lpstr>
      <vt:lpstr>THE END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Intestinal Obstruction in the Neonate</dc:title>
  <dc:creator>Sonya McLaughlin</dc:creator>
  <cp:lastModifiedBy>Sonya McLaughlin</cp:lastModifiedBy>
  <cp:revision>30</cp:revision>
  <dcterms:created xsi:type="dcterms:W3CDTF">2013-07-23T13:40:56Z</dcterms:created>
  <dcterms:modified xsi:type="dcterms:W3CDTF">2013-07-23T22:03:32Z</dcterms:modified>
</cp:coreProperties>
</file>