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Oswald" panose="020B0604020202020204" charset="0"/>
      <p:regular r:id="rId28"/>
      <p:bold r:id="rId29"/>
    </p:embeddedFont>
    <p:embeddedFont>
      <p:font typeface="Average" panose="020B0604020202020204" charset="0"/>
      <p:regular r:id="rId30"/>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88069922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82164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83730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80837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50074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38415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81366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28080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85841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872636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97220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98922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18344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06065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392431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88868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98468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97075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07554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12969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4912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77111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16129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01272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61022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0563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grpSp>
        <p:nvGrpSpPr>
          <p:cNvPr id="9" name="Shape 9"/>
          <p:cNvGrpSpPr/>
          <p:nvPr/>
        </p:nvGrpSpPr>
        <p:grpSpPr>
          <a:xfrm>
            <a:off x="4350278" y="2855377"/>
            <a:ext cx="443588" cy="105632"/>
            <a:chOff x="4137525" y="2915950"/>
            <a:chExt cx="869099" cy="206999"/>
          </a:xfrm>
        </p:grpSpPr>
        <p:sp>
          <p:nvSpPr>
            <p:cNvPr id="10" name="Shape 10"/>
            <p:cNvSpPr/>
            <p:nvPr/>
          </p:nvSpPr>
          <p:spPr>
            <a:xfrm>
              <a:off x="4468575" y="2915950"/>
              <a:ext cx="206999" cy="206999"/>
            </a:xfrm>
            <a:prstGeom prst="ellipse">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11" name="Shape 11"/>
            <p:cNvSpPr/>
            <p:nvPr/>
          </p:nvSpPr>
          <p:spPr>
            <a:xfrm>
              <a:off x="4799625" y="2915950"/>
              <a:ext cx="206999" cy="206999"/>
            </a:xfrm>
            <a:prstGeom prst="ellipse">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12" name="Shape 12"/>
            <p:cNvSpPr/>
            <p:nvPr/>
          </p:nvSpPr>
          <p:spPr>
            <a:xfrm>
              <a:off x="4137525" y="2915950"/>
              <a:ext cx="206999" cy="206999"/>
            </a:xfrm>
            <a:prstGeom prst="ellipse">
              <a:avLst/>
            </a:prstGeom>
            <a:solidFill>
              <a:schemeClr val="dk1"/>
            </a:solidFill>
            <a:ln>
              <a:noFill/>
            </a:ln>
          </p:spPr>
          <p:txBody>
            <a:bodyPr lIns="91425" tIns="91425" rIns="91425" bIns="91425" anchor="ctr" anchorCtr="0">
              <a:noAutofit/>
            </a:bodyPr>
            <a:lstStyle/>
            <a:p>
              <a:pPr>
                <a:spcBef>
                  <a:spcPts val="0"/>
                </a:spcBef>
                <a:buNone/>
              </a:pPr>
              <a:endParaRPr/>
            </a:p>
          </p:txBody>
        </p:sp>
      </p:grpSp>
      <p:sp>
        <p:nvSpPr>
          <p:cNvPr id="13" name="Shape 13"/>
          <p:cNvSpPr txBox="1">
            <a:spLocks noGrp="1"/>
          </p:cNvSpPr>
          <p:nvPr>
            <p:ph type="ctrTitle"/>
          </p:nvPr>
        </p:nvSpPr>
        <p:spPr>
          <a:xfrm>
            <a:off x="671257" y="990800"/>
            <a:ext cx="7801500" cy="17300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4" name="Shape 14"/>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15" name="Shape 15"/>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1255275"/>
            <a:ext cx="8520599" cy="1890600"/>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50" name="Shape 50"/>
          <p:cNvSpPr txBox="1">
            <a:spLocks noGrp="1"/>
          </p:cNvSpPr>
          <p:nvPr>
            <p:ph type="body" idx="1"/>
          </p:nvPr>
        </p:nvSpPr>
        <p:spPr>
          <a:xfrm>
            <a:off x="311700" y="32284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1" name="Shape 51"/>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671250" y="2141250"/>
            <a:ext cx="7852199" cy="8610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8" name="Shape 18"/>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6" name="Shape 26"/>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7" name="Shape 2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0" name="Shape 30"/>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3" name="Shape 33"/>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4" name="Shape 3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6227100" cy="4090800"/>
          </a:xfrm>
          <a:prstGeom prst="rect">
            <a:avLst/>
          </a:prstGeom>
        </p:spPr>
        <p:txBody>
          <a:bodyPr lIns="91425" tIns="91425" rIns="91425" bIns="91425" anchor="ctr" anchorCtr="0"/>
          <a:lstStyle>
            <a:lvl1pPr>
              <a:spcBef>
                <a:spcPts val="0"/>
              </a:spcBef>
              <a:buClr>
                <a:schemeClr val="lt1"/>
              </a:buClr>
              <a:buSzPct val="100000"/>
              <a:defRPr sz="4800">
                <a:solidFill>
                  <a:schemeClr val="lt1"/>
                </a:solidFill>
              </a:defRPr>
            </a:lvl1pPr>
            <a:lvl2pPr>
              <a:spcBef>
                <a:spcPts val="0"/>
              </a:spcBef>
              <a:buClr>
                <a:schemeClr val="lt1"/>
              </a:buClr>
              <a:buSzPct val="100000"/>
              <a:defRPr sz="4800">
                <a:solidFill>
                  <a:schemeClr val="lt1"/>
                </a:solidFill>
              </a:defRPr>
            </a:lvl2pPr>
            <a:lvl3pPr>
              <a:spcBef>
                <a:spcPts val="0"/>
              </a:spcBef>
              <a:buClr>
                <a:schemeClr val="lt1"/>
              </a:buClr>
              <a:buSzPct val="100000"/>
              <a:defRPr sz="4800">
                <a:solidFill>
                  <a:schemeClr val="lt1"/>
                </a:solidFill>
              </a:defRPr>
            </a:lvl3pPr>
            <a:lvl4pPr>
              <a:spcBef>
                <a:spcPts val="0"/>
              </a:spcBef>
              <a:buClr>
                <a:schemeClr val="lt1"/>
              </a:buClr>
              <a:buSzPct val="100000"/>
              <a:defRPr sz="4800">
                <a:solidFill>
                  <a:schemeClr val="lt1"/>
                </a:solidFill>
              </a:defRPr>
            </a:lvl4pPr>
            <a:lvl5pPr>
              <a:spcBef>
                <a:spcPts val="0"/>
              </a:spcBef>
              <a:buClr>
                <a:schemeClr val="lt1"/>
              </a:buClr>
              <a:buSzPct val="100000"/>
              <a:defRPr sz="4800">
                <a:solidFill>
                  <a:schemeClr val="lt1"/>
                </a:solidFill>
              </a:defRPr>
            </a:lvl5pPr>
            <a:lvl6pPr>
              <a:spcBef>
                <a:spcPts val="0"/>
              </a:spcBef>
              <a:buClr>
                <a:schemeClr val="lt1"/>
              </a:buClr>
              <a:buSzPct val="100000"/>
              <a:defRPr sz="4800">
                <a:solidFill>
                  <a:schemeClr val="lt1"/>
                </a:solidFill>
              </a:defRPr>
            </a:lvl6pPr>
            <a:lvl7pPr>
              <a:spcBef>
                <a:spcPts val="0"/>
              </a:spcBef>
              <a:buClr>
                <a:schemeClr val="lt1"/>
              </a:buClr>
              <a:buSzPct val="100000"/>
              <a:defRPr sz="4800">
                <a:solidFill>
                  <a:schemeClr val="lt1"/>
                </a:solidFill>
              </a:defRPr>
            </a:lvl7pPr>
            <a:lvl8pPr>
              <a:spcBef>
                <a:spcPts val="0"/>
              </a:spcBef>
              <a:buClr>
                <a:schemeClr val="lt1"/>
              </a:buClr>
              <a:buSzPct val="100000"/>
              <a:defRPr sz="4800">
                <a:solidFill>
                  <a:schemeClr val="lt1"/>
                </a:solidFill>
              </a:defRPr>
            </a:lvl8pPr>
            <a:lvl9pPr>
              <a:spcBef>
                <a:spcPts val="0"/>
              </a:spcBef>
              <a:buClr>
                <a:schemeClr val="lt1"/>
              </a:buClr>
              <a:buSzPct val="100000"/>
              <a:defRPr sz="4800">
                <a:solidFill>
                  <a:schemeClr val="lt1"/>
                </a:solidFill>
              </a:defRPr>
            </a:lvl9pPr>
          </a:lstStyle>
          <a:p>
            <a:endParaRPr/>
          </a:p>
        </p:txBody>
      </p:sp>
      <p:sp>
        <p:nvSpPr>
          <p:cNvPr id="37" name="Shape 3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0"/>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1" name="Shape 41"/>
          <p:cNvSpPr txBox="1">
            <a:spLocks noGrp="1"/>
          </p:cNvSpPr>
          <p:nvPr>
            <p:ph type="title"/>
          </p:nvPr>
        </p:nvSpPr>
        <p:spPr>
          <a:xfrm>
            <a:off x="265500" y="1081400"/>
            <a:ext cx="4045199" cy="1710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42" name="Shape 42"/>
          <p:cNvSpPr txBox="1">
            <a:spLocks noGrp="1"/>
          </p:cNvSpPr>
          <p:nvPr>
            <p:ph type="subTitle" idx="1"/>
          </p:nvPr>
        </p:nvSpPr>
        <p:spPr>
          <a:xfrm>
            <a:off x="265500" y="2845200"/>
            <a:ext cx="4045199" cy="1345500"/>
          </a:xfrm>
          <a:prstGeom prst="rect">
            <a:avLst/>
          </a:prstGeom>
        </p:spPr>
        <p:txBody>
          <a:bodyPr lIns="91425" tIns="91425" rIns="91425" bIns="91425" anchor="t" anchorCtr="0"/>
          <a:lstStyle>
            <a:lvl1pPr algn="ctr">
              <a:lnSpc>
                <a:spcPct val="100000"/>
              </a:lnSpc>
              <a:spcBef>
                <a:spcPts val="0"/>
              </a:spcBef>
              <a:spcAft>
                <a:spcPts val="0"/>
              </a:spcAft>
              <a:buClr>
                <a:schemeClr val="dk1"/>
              </a:buClr>
              <a:buSzPct val="100000"/>
              <a:buNone/>
              <a:defRPr sz="2100">
                <a:solidFill>
                  <a:schemeClr val="dk1"/>
                </a:solidFill>
              </a:defRPr>
            </a:lvl1pPr>
            <a:lvl2pPr algn="ctr">
              <a:lnSpc>
                <a:spcPct val="100000"/>
              </a:lnSpc>
              <a:spcBef>
                <a:spcPts val="0"/>
              </a:spcBef>
              <a:spcAft>
                <a:spcPts val="0"/>
              </a:spcAft>
              <a:buClr>
                <a:schemeClr val="dk1"/>
              </a:buClr>
              <a:buSzPct val="100000"/>
              <a:buNone/>
              <a:defRPr sz="2100">
                <a:solidFill>
                  <a:schemeClr val="dk1"/>
                </a:solidFill>
              </a:defRPr>
            </a:lvl2pPr>
            <a:lvl3pPr algn="ctr">
              <a:lnSpc>
                <a:spcPct val="100000"/>
              </a:lnSpc>
              <a:spcBef>
                <a:spcPts val="0"/>
              </a:spcBef>
              <a:spcAft>
                <a:spcPts val="0"/>
              </a:spcAft>
              <a:buClr>
                <a:schemeClr val="dk1"/>
              </a:buClr>
              <a:buSzPct val="100000"/>
              <a:buNone/>
              <a:defRPr sz="2100">
                <a:solidFill>
                  <a:schemeClr val="dk1"/>
                </a:solidFill>
              </a:defRPr>
            </a:lvl3pPr>
            <a:lvl4pPr algn="ctr">
              <a:lnSpc>
                <a:spcPct val="100000"/>
              </a:lnSpc>
              <a:spcBef>
                <a:spcPts val="0"/>
              </a:spcBef>
              <a:spcAft>
                <a:spcPts val="0"/>
              </a:spcAft>
              <a:buClr>
                <a:schemeClr val="dk1"/>
              </a:buClr>
              <a:buSzPct val="100000"/>
              <a:buNone/>
              <a:defRPr sz="2100">
                <a:solidFill>
                  <a:schemeClr val="dk1"/>
                </a:solidFill>
              </a:defRPr>
            </a:lvl4pPr>
            <a:lvl5pPr algn="ctr">
              <a:lnSpc>
                <a:spcPct val="100000"/>
              </a:lnSpc>
              <a:spcBef>
                <a:spcPts val="0"/>
              </a:spcBef>
              <a:spcAft>
                <a:spcPts val="0"/>
              </a:spcAft>
              <a:buClr>
                <a:schemeClr val="dk1"/>
              </a:buClr>
              <a:buSzPct val="100000"/>
              <a:buNone/>
              <a:defRPr sz="2100">
                <a:solidFill>
                  <a:schemeClr val="dk1"/>
                </a:solidFill>
              </a:defRPr>
            </a:lvl5pPr>
            <a:lvl6pPr algn="ctr">
              <a:lnSpc>
                <a:spcPct val="100000"/>
              </a:lnSpc>
              <a:spcBef>
                <a:spcPts val="0"/>
              </a:spcBef>
              <a:spcAft>
                <a:spcPts val="0"/>
              </a:spcAft>
              <a:buClr>
                <a:schemeClr val="dk1"/>
              </a:buClr>
              <a:buSzPct val="100000"/>
              <a:buNone/>
              <a:defRPr sz="2100">
                <a:solidFill>
                  <a:schemeClr val="dk1"/>
                </a:solidFill>
              </a:defRPr>
            </a:lvl6pPr>
            <a:lvl7pPr algn="ctr">
              <a:lnSpc>
                <a:spcPct val="100000"/>
              </a:lnSpc>
              <a:spcBef>
                <a:spcPts val="0"/>
              </a:spcBef>
              <a:spcAft>
                <a:spcPts val="0"/>
              </a:spcAft>
              <a:buClr>
                <a:schemeClr val="dk1"/>
              </a:buClr>
              <a:buSzPct val="100000"/>
              <a:buNone/>
              <a:defRPr sz="2100">
                <a:solidFill>
                  <a:schemeClr val="dk1"/>
                </a:solidFill>
              </a:defRPr>
            </a:lvl7pPr>
            <a:lvl8pPr algn="ctr">
              <a:lnSpc>
                <a:spcPct val="100000"/>
              </a:lnSpc>
              <a:spcBef>
                <a:spcPts val="0"/>
              </a:spcBef>
              <a:spcAft>
                <a:spcPts val="0"/>
              </a:spcAft>
              <a:buClr>
                <a:schemeClr val="dk1"/>
              </a:buClr>
              <a:buSzPct val="100000"/>
              <a:buNone/>
              <a:defRPr sz="2100">
                <a:solidFill>
                  <a:schemeClr val="dk1"/>
                </a:solidFill>
              </a:defRPr>
            </a:lvl8pPr>
            <a:lvl9pPr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3" name="Shape 43"/>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7" name="Shape 4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Font typeface="Oswald"/>
              <a:buNone/>
              <a:defRPr sz="3000">
                <a:solidFill>
                  <a:schemeClr val="dk1"/>
                </a:solidFill>
                <a:latin typeface="Oswald"/>
                <a:ea typeface="Oswald"/>
                <a:cs typeface="Oswald"/>
                <a:sym typeface="Oswald"/>
              </a:defRPr>
            </a:lvl1pPr>
            <a:lvl2pPr>
              <a:spcBef>
                <a:spcPts val="0"/>
              </a:spcBef>
              <a:buClr>
                <a:schemeClr val="dk1"/>
              </a:buClr>
              <a:buSzPct val="100000"/>
              <a:buFont typeface="Oswald"/>
              <a:buNone/>
              <a:defRPr sz="3000">
                <a:solidFill>
                  <a:schemeClr val="dk1"/>
                </a:solidFill>
                <a:latin typeface="Oswald"/>
                <a:ea typeface="Oswald"/>
                <a:cs typeface="Oswald"/>
                <a:sym typeface="Oswald"/>
              </a:defRPr>
            </a:lvl2pPr>
            <a:lvl3pPr>
              <a:spcBef>
                <a:spcPts val="0"/>
              </a:spcBef>
              <a:buClr>
                <a:schemeClr val="dk1"/>
              </a:buClr>
              <a:buSzPct val="100000"/>
              <a:buFont typeface="Oswald"/>
              <a:buNone/>
              <a:defRPr sz="3000">
                <a:solidFill>
                  <a:schemeClr val="dk1"/>
                </a:solidFill>
                <a:latin typeface="Oswald"/>
                <a:ea typeface="Oswald"/>
                <a:cs typeface="Oswald"/>
                <a:sym typeface="Oswald"/>
              </a:defRPr>
            </a:lvl3pPr>
            <a:lvl4pPr>
              <a:spcBef>
                <a:spcPts val="0"/>
              </a:spcBef>
              <a:buClr>
                <a:schemeClr val="dk1"/>
              </a:buClr>
              <a:buSzPct val="100000"/>
              <a:buFont typeface="Oswald"/>
              <a:buNone/>
              <a:defRPr sz="3000">
                <a:solidFill>
                  <a:schemeClr val="dk1"/>
                </a:solidFill>
                <a:latin typeface="Oswald"/>
                <a:ea typeface="Oswald"/>
                <a:cs typeface="Oswald"/>
                <a:sym typeface="Oswald"/>
              </a:defRPr>
            </a:lvl4pPr>
            <a:lvl5pPr>
              <a:spcBef>
                <a:spcPts val="0"/>
              </a:spcBef>
              <a:buClr>
                <a:schemeClr val="dk1"/>
              </a:buClr>
              <a:buSzPct val="100000"/>
              <a:buFont typeface="Oswald"/>
              <a:buNone/>
              <a:defRPr sz="3000">
                <a:solidFill>
                  <a:schemeClr val="dk1"/>
                </a:solidFill>
                <a:latin typeface="Oswald"/>
                <a:ea typeface="Oswald"/>
                <a:cs typeface="Oswald"/>
                <a:sym typeface="Oswald"/>
              </a:defRPr>
            </a:lvl5pPr>
            <a:lvl6pPr>
              <a:spcBef>
                <a:spcPts val="0"/>
              </a:spcBef>
              <a:buClr>
                <a:schemeClr val="dk1"/>
              </a:buClr>
              <a:buSzPct val="100000"/>
              <a:buFont typeface="Oswald"/>
              <a:buNone/>
              <a:defRPr sz="3000">
                <a:solidFill>
                  <a:schemeClr val="dk1"/>
                </a:solidFill>
                <a:latin typeface="Oswald"/>
                <a:ea typeface="Oswald"/>
                <a:cs typeface="Oswald"/>
                <a:sym typeface="Oswald"/>
              </a:defRPr>
            </a:lvl6pPr>
            <a:lvl7pPr>
              <a:spcBef>
                <a:spcPts val="0"/>
              </a:spcBef>
              <a:buClr>
                <a:schemeClr val="dk1"/>
              </a:buClr>
              <a:buSzPct val="100000"/>
              <a:buFont typeface="Oswald"/>
              <a:buNone/>
              <a:defRPr sz="3000">
                <a:solidFill>
                  <a:schemeClr val="dk1"/>
                </a:solidFill>
                <a:latin typeface="Oswald"/>
                <a:ea typeface="Oswald"/>
                <a:cs typeface="Oswald"/>
                <a:sym typeface="Oswald"/>
              </a:defRPr>
            </a:lvl7pPr>
            <a:lvl8pPr>
              <a:spcBef>
                <a:spcPts val="0"/>
              </a:spcBef>
              <a:buClr>
                <a:schemeClr val="dk1"/>
              </a:buClr>
              <a:buSzPct val="100000"/>
              <a:buFont typeface="Oswald"/>
              <a:buNone/>
              <a:defRPr sz="3000">
                <a:solidFill>
                  <a:schemeClr val="dk1"/>
                </a:solidFill>
                <a:latin typeface="Oswald"/>
                <a:ea typeface="Oswald"/>
                <a:cs typeface="Oswald"/>
                <a:sym typeface="Oswald"/>
              </a:defRPr>
            </a:lvl8pPr>
            <a:lvl9pPr>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7" name="Shape 7"/>
          <p:cNvSpPr txBox="1">
            <a:spLocks noGrp="1"/>
          </p:cNvSpPr>
          <p:nvPr>
            <p:ph type="sldNum" idx="12"/>
          </p:nvPr>
        </p:nvSpPr>
        <p:spPr>
          <a:xfrm>
            <a:off x="8490250" y="4681009"/>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8" Type="http://schemas.openxmlformats.org/officeDocument/2006/relationships/hyperlink" Target="https://www.fidelity.com/viewpoints/retirement-social-security-future" TargetMode="External"/><Relationship Id="rId3" Type="http://schemas.openxmlformats.org/officeDocument/2006/relationships/hyperlink" Target="http://www.medicare.gov" TargetMode="External"/><Relationship Id="rId7" Type="http://schemas.openxmlformats.org/officeDocument/2006/relationships/hyperlink" Target="http://kff.org/medicare/fact-sheet/mediccare-spending-and-financing-fact-sheet"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www.cbpp.org/research/health/policy-basics-introduction-to-medicaid" TargetMode="External"/><Relationship Id="rId5" Type="http://schemas.openxmlformats.org/officeDocument/2006/relationships/hyperlink" Target="https://www.fool.com/retirement/general/2012/10/15/5" TargetMode="External"/><Relationship Id="rId4" Type="http://schemas.openxmlformats.org/officeDocument/2006/relationships/hyperlink" Target="http://cnbc.com/id/4399265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671257" y="990800"/>
            <a:ext cx="7801500" cy="1730099"/>
          </a:xfrm>
          <a:prstGeom prst="rect">
            <a:avLst/>
          </a:prstGeom>
        </p:spPr>
        <p:txBody>
          <a:bodyPr lIns="91425" tIns="91425" rIns="91425" bIns="91425" anchor="b" anchorCtr="0">
            <a:noAutofit/>
          </a:bodyPr>
          <a:lstStyle/>
          <a:p>
            <a:pPr>
              <a:spcBef>
                <a:spcPts val="0"/>
              </a:spcBef>
              <a:buNone/>
            </a:pPr>
            <a:r>
              <a:rPr lang="en"/>
              <a:t>Government Entitlements</a:t>
            </a:r>
          </a:p>
        </p:txBody>
      </p:sp>
      <p:sp>
        <p:nvSpPr>
          <p:cNvPr id="56" name="Shape 56"/>
          <p:cNvSpPr txBox="1">
            <a:spLocks noGrp="1"/>
          </p:cNvSpPr>
          <p:nvPr>
            <p:ph type="subTitle" idx="1"/>
          </p:nvPr>
        </p:nvSpPr>
        <p:spPr>
          <a:xfrm>
            <a:off x="671250" y="3174875"/>
            <a:ext cx="7801500" cy="792600"/>
          </a:xfrm>
          <a:prstGeom prst="rect">
            <a:avLst/>
          </a:prstGeom>
        </p:spPr>
        <p:txBody>
          <a:bodyPr lIns="91425" tIns="91425" rIns="91425" bIns="91425" anchor="t" anchorCtr="0">
            <a:noAutofit/>
          </a:bodyPr>
          <a:lstStyle/>
          <a:p>
            <a:pPr rtl="0">
              <a:spcBef>
                <a:spcPts val="0"/>
              </a:spcBef>
              <a:buNone/>
            </a:pPr>
            <a:r>
              <a:rPr lang="en"/>
              <a:t>Nikki McLaughlin, MSN, NNP-BC</a:t>
            </a:r>
          </a:p>
          <a:p>
            <a:pPr>
              <a:spcBef>
                <a:spcPts val="0"/>
              </a:spcBef>
              <a:buNone/>
            </a:pPr>
            <a:r>
              <a:rPr lang="en"/>
              <a:t>September 27, 2015</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p:nvPr/>
        </p:nvSpPr>
        <p:spPr>
          <a:xfrm>
            <a:off x="247600" y="191325"/>
            <a:ext cx="4344299" cy="675299"/>
          </a:xfrm>
          <a:prstGeom prst="rect">
            <a:avLst/>
          </a:prstGeom>
          <a:noFill/>
          <a:ln>
            <a:noFill/>
          </a:ln>
        </p:spPr>
        <p:txBody>
          <a:bodyPr lIns="91425" tIns="91425" rIns="91425" bIns="91425" anchor="t" anchorCtr="0">
            <a:noAutofit/>
          </a:bodyPr>
          <a:lstStyle/>
          <a:p>
            <a:pPr lvl="0" rtl="0">
              <a:spcBef>
                <a:spcPts val="0"/>
              </a:spcBef>
              <a:buNone/>
            </a:pPr>
            <a:r>
              <a:rPr lang="en" sz="4200">
                <a:solidFill>
                  <a:srgbClr val="FFFFFF"/>
                </a:solidFill>
                <a:latin typeface="Oswald"/>
                <a:ea typeface="Oswald"/>
                <a:cs typeface="Oswald"/>
                <a:sym typeface="Oswald"/>
              </a:rPr>
              <a:t>Can it be fixed?</a:t>
            </a:r>
          </a:p>
        </p:txBody>
      </p:sp>
      <p:sp>
        <p:nvSpPr>
          <p:cNvPr id="154" name="Shape 154"/>
          <p:cNvSpPr/>
          <p:nvPr/>
        </p:nvSpPr>
        <p:spPr>
          <a:xfrm>
            <a:off x="297778" y="1149487"/>
            <a:ext cx="20511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lgn="ctr" rtl="0">
              <a:spcBef>
                <a:spcPts val="0"/>
              </a:spcBef>
              <a:buClr>
                <a:srgbClr val="000000"/>
              </a:buClr>
              <a:buFont typeface="Arial"/>
              <a:buNone/>
            </a:pPr>
            <a:endParaRPr/>
          </a:p>
        </p:txBody>
      </p:sp>
      <p:sp>
        <p:nvSpPr>
          <p:cNvPr id="155" name="Shape 155"/>
          <p:cNvSpPr/>
          <p:nvPr/>
        </p:nvSpPr>
        <p:spPr>
          <a:xfrm>
            <a:off x="247603" y="3570000"/>
            <a:ext cx="20511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lgn="ctr" rtl="0">
              <a:spcBef>
                <a:spcPts val="0"/>
              </a:spcBef>
              <a:buClr>
                <a:srgbClr val="000000"/>
              </a:buClr>
              <a:buFont typeface="Arial"/>
              <a:buNone/>
            </a:pPr>
            <a:endParaRPr/>
          </a:p>
        </p:txBody>
      </p:sp>
      <p:sp>
        <p:nvSpPr>
          <p:cNvPr id="156" name="Shape 156"/>
          <p:cNvSpPr/>
          <p:nvPr/>
        </p:nvSpPr>
        <p:spPr>
          <a:xfrm>
            <a:off x="247603" y="2290200"/>
            <a:ext cx="20511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lgn="ctr" rtl="0">
              <a:spcBef>
                <a:spcPts val="0"/>
              </a:spcBef>
              <a:buClr>
                <a:srgbClr val="000000"/>
              </a:buClr>
              <a:buFont typeface="Arial"/>
              <a:buNone/>
            </a:pPr>
            <a:endParaRPr/>
          </a:p>
        </p:txBody>
      </p:sp>
      <p:sp>
        <p:nvSpPr>
          <p:cNvPr id="157" name="Shape 157"/>
          <p:cNvSpPr txBox="1"/>
          <p:nvPr/>
        </p:nvSpPr>
        <p:spPr>
          <a:xfrm>
            <a:off x="717075" y="1210037"/>
            <a:ext cx="1581599" cy="572699"/>
          </a:xfrm>
          <a:prstGeom prst="rect">
            <a:avLst/>
          </a:prstGeom>
          <a:noFill/>
          <a:ln>
            <a:noFill/>
          </a:ln>
        </p:spPr>
        <p:txBody>
          <a:bodyPr lIns="91425" tIns="91425" rIns="91425" bIns="91425" anchor="t" anchorCtr="0">
            <a:noAutofit/>
          </a:bodyPr>
          <a:lstStyle/>
          <a:p>
            <a:pPr lvl="0" algn="ctr" rtl="0">
              <a:spcBef>
                <a:spcPts val="0"/>
              </a:spcBef>
              <a:buNone/>
            </a:pPr>
            <a:r>
              <a:rPr lang="en"/>
              <a:t>Changes to cost-of-living</a:t>
            </a:r>
          </a:p>
        </p:txBody>
      </p:sp>
      <p:sp>
        <p:nvSpPr>
          <p:cNvPr id="158" name="Shape 158"/>
          <p:cNvSpPr txBox="1"/>
          <p:nvPr/>
        </p:nvSpPr>
        <p:spPr>
          <a:xfrm>
            <a:off x="608025" y="3630900"/>
            <a:ext cx="1690499" cy="471300"/>
          </a:xfrm>
          <a:prstGeom prst="rect">
            <a:avLst/>
          </a:prstGeom>
          <a:noFill/>
          <a:ln>
            <a:noFill/>
          </a:ln>
        </p:spPr>
        <p:txBody>
          <a:bodyPr lIns="91425" tIns="91425" rIns="91425" bIns="91425" anchor="t" anchorCtr="0">
            <a:noAutofit/>
          </a:bodyPr>
          <a:lstStyle/>
          <a:p>
            <a:pPr lvl="0" algn="ctr" rtl="0">
              <a:spcBef>
                <a:spcPts val="0"/>
              </a:spcBef>
              <a:buNone/>
            </a:pPr>
            <a:r>
              <a:rPr lang="en"/>
              <a:t>Changes to taxation</a:t>
            </a:r>
          </a:p>
        </p:txBody>
      </p:sp>
      <p:sp>
        <p:nvSpPr>
          <p:cNvPr id="159" name="Shape 159"/>
          <p:cNvSpPr txBox="1"/>
          <p:nvPr/>
        </p:nvSpPr>
        <p:spPr>
          <a:xfrm>
            <a:off x="608025" y="2402625"/>
            <a:ext cx="1581599" cy="471300"/>
          </a:xfrm>
          <a:prstGeom prst="rect">
            <a:avLst/>
          </a:prstGeom>
          <a:noFill/>
          <a:ln>
            <a:noFill/>
          </a:ln>
        </p:spPr>
        <p:txBody>
          <a:bodyPr lIns="91425" tIns="91425" rIns="91425" bIns="91425" anchor="t" anchorCtr="0">
            <a:noAutofit/>
          </a:bodyPr>
          <a:lstStyle/>
          <a:p>
            <a:pPr lvl="0" algn="ctr" rtl="0">
              <a:spcBef>
                <a:spcPts val="0"/>
              </a:spcBef>
              <a:buNone/>
            </a:pPr>
            <a:r>
              <a:rPr lang="en"/>
              <a:t>Raising eligibility age</a:t>
            </a:r>
          </a:p>
        </p:txBody>
      </p:sp>
      <p:pic>
        <p:nvPicPr>
          <p:cNvPr id="160" name="Shape 160"/>
          <p:cNvPicPr preferRelativeResize="0"/>
          <p:nvPr/>
        </p:nvPicPr>
        <p:blipFill>
          <a:blip r:embed="rId3">
            <a:alphaModFix/>
          </a:blip>
          <a:stretch>
            <a:fillRect/>
          </a:stretch>
        </p:blipFill>
        <p:spPr>
          <a:xfrm>
            <a:off x="2565650" y="1149500"/>
            <a:ext cx="4536200" cy="3166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277950" y="724200"/>
            <a:ext cx="4045199" cy="960900"/>
          </a:xfrm>
          <a:prstGeom prst="rect">
            <a:avLst/>
          </a:prstGeom>
        </p:spPr>
        <p:txBody>
          <a:bodyPr lIns="91425" tIns="91425" rIns="91425" bIns="91425" anchor="b" anchorCtr="0">
            <a:noAutofit/>
          </a:bodyPr>
          <a:lstStyle/>
          <a:p>
            <a:pPr>
              <a:spcBef>
                <a:spcPts val="0"/>
              </a:spcBef>
              <a:buNone/>
            </a:pPr>
            <a:r>
              <a:rPr lang="en"/>
              <a:t>Medicare</a:t>
            </a:r>
          </a:p>
        </p:txBody>
      </p:sp>
      <p:sp>
        <p:nvSpPr>
          <p:cNvPr id="166" name="Shape 166"/>
          <p:cNvSpPr txBox="1">
            <a:spLocks noGrp="1"/>
          </p:cNvSpPr>
          <p:nvPr>
            <p:ph type="body" idx="1"/>
          </p:nvPr>
        </p:nvSpPr>
        <p:spPr>
          <a:xfrm>
            <a:off x="4939500" y="724200"/>
            <a:ext cx="3837000" cy="3695099"/>
          </a:xfrm>
          <a:prstGeom prst="rect">
            <a:avLst/>
          </a:prstGeom>
        </p:spPr>
        <p:txBody>
          <a:bodyPr lIns="91425" tIns="91425" rIns="91425" bIns="91425" anchor="ctr" anchorCtr="0">
            <a:noAutofit/>
          </a:bodyPr>
          <a:lstStyle/>
          <a:p>
            <a:pPr algn="ctr">
              <a:spcBef>
                <a:spcPts val="0"/>
              </a:spcBef>
              <a:buNone/>
            </a:pPr>
            <a:r>
              <a:rPr lang="en" sz="2000" i="1" dirty="0">
                <a:solidFill>
                  <a:schemeClr val="bg1">
                    <a:lumMod val="75000"/>
                  </a:schemeClr>
                </a:solidFill>
                <a:latin typeface="Arial"/>
                <a:ea typeface="Arial"/>
                <a:cs typeface="Arial"/>
                <a:sym typeface="Arial"/>
              </a:rPr>
              <a:t>“I believe the most important aspect of Medicare is not the structure of the program but the guarantee to all Americans that they will have high quality health care when they get older” </a:t>
            </a:r>
            <a:r>
              <a:rPr lang="en" sz="800" dirty="0">
                <a:solidFill>
                  <a:schemeClr val="bg1">
                    <a:lumMod val="75000"/>
                  </a:schemeClr>
                </a:solidFill>
                <a:latin typeface="Arial"/>
                <a:ea typeface="Arial"/>
                <a:cs typeface="Arial"/>
                <a:sym typeface="Arial"/>
              </a:rPr>
              <a:t>Ron Wyden</a:t>
            </a:r>
          </a:p>
        </p:txBody>
      </p:sp>
      <p:pic>
        <p:nvPicPr>
          <p:cNvPr id="167" name="Shape 167"/>
          <p:cNvPicPr preferRelativeResize="0"/>
          <p:nvPr/>
        </p:nvPicPr>
        <p:blipFill>
          <a:blip r:embed="rId3">
            <a:alphaModFix/>
          </a:blip>
          <a:stretch>
            <a:fillRect/>
          </a:stretch>
        </p:blipFill>
        <p:spPr>
          <a:xfrm>
            <a:off x="277949" y="1685100"/>
            <a:ext cx="4045199" cy="25214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265500" y="1081400"/>
            <a:ext cx="4045199" cy="1710300"/>
          </a:xfrm>
          <a:prstGeom prst="rect">
            <a:avLst/>
          </a:prstGeom>
        </p:spPr>
        <p:txBody>
          <a:bodyPr lIns="91425" tIns="91425" rIns="91425" bIns="91425" anchor="b" anchorCtr="0">
            <a:noAutofit/>
          </a:bodyPr>
          <a:lstStyle/>
          <a:p>
            <a:pPr>
              <a:spcBef>
                <a:spcPts val="0"/>
              </a:spcBef>
              <a:buNone/>
            </a:pPr>
            <a:r>
              <a:rPr lang="en"/>
              <a:t>Medicare</a:t>
            </a:r>
          </a:p>
        </p:txBody>
      </p:sp>
      <p:sp>
        <p:nvSpPr>
          <p:cNvPr id="173" name="Shape 173"/>
          <p:cNvSpPr txBox="1">
            <a:spLocks noGrp="1"/>
          </p:cNvSpPr>
          <p:nvPr>
            <p:ph type="subTitle" idx="1"/>
          </p:nvPr>
        </p:nvSpPr>
        <p:spPr>
          <a:xfrm>
            <a:off x="265500" y="2845200"/>
            <a:ext cx="4045199" cy="1345500"/>
          </a:xfrm>
          <a:prstGeom prst="rect">
            <a:avLst/>
          </a:prstGeom>
        </p:spPr>
        <p:txBody>
          <a:bodyPr lIns="91425" tIns="91425" rIns="91425" bIns="91425" anchor="t" anchorCtr="0">
            <a:noAutofit/>
          </a:bodyPr>
          <a:lstStyle/>
          <a:p>
            <a:pPr>
              <a:spcBef>
                <a:spcPts val="0"/>
              </a:spcBef>
              <a:buNone/>
            </a:pPr>
            <a:r>
              <a:rPr lang="en"/>
              <a:t>Facts &amp; Stats</a:t>
            </a:r>
          </a:p>
        </p:txBody>
      </p:sp>
      <p:pic>
        <p:nvPicPr>
          <p:cNvPr id="174" name="Shape 174"/>
          <p:cNvPicPr preferRelativeResize="0"/>
          <p:nvPr/>
        </p:nvPicPr>
        <p:blipFill>
          <a:blip r:embed="rId3">
            <a:alphaModFix/>
          </a:blip>
          <a:stretch>
            <a:fillRect/>
          </a:stretch>
        </p:blipFill>
        <p:spPr>
          <a:xfrm>
            <a:off x="4731148" y="1238125"/>
            <a:ext cx="4300750" cy="2667250"/>
          </a:xfrm>
          <a:prstGeom prst="rect">
            <a:avLst/>
          </a:prstGeom>
          <a:noFill/>
          <a:ln>
            <a:noFill/>
          </a:ln>
        </p:spPr>
      </p:pic>
      <p:sp>
        <p:nvSpPr>
          <p:cNvPr id="175" name="Shape 175"/>
          <p:cNvSpPr txBox="1"/>
          <p:nvPr/>
        </p:nvSpPr>
        <p:spPr>
          <a:xfrm>
            <a:off x="4794600" y="326400"/>
            <a:ext cx="2127300" cy="585299"/>
          </a:xfrm>
          <a:prstGeom prst="rect">
            <a:avLst/>
          </a:prstGeom>
          <a:noFill/>
          <a:ln>
            <a:noFill/>
          </a:ln>
        </p:spPr>
        <p:txBody>
          <a:bodyPr lIns="91425" tIns="91425" rIns="91425" bIns="91425" anchor="t" anchorCtr="0">
            <a:noAutofit/>
          </a:bodyPr>
          <a:lstStyle/>
          <a:p>
            <a:pPr algn="ctr">
              <a:spcBef>
                <a:spcPts val="0"/>
              </a:spcBef>
              <a:buNone/>
            </a:pPr>
            <a:r>
              <a:rPr lang="en" sz="2500">
                <a:solidFill>
                  <a:schemeClr val="lt1"/>
                </a:solidFill>
              </a:rPr>
              <a:t>55 million Americans</a:t>
            </a:r>
          </a:p>
        </p:txBody>
      </p:sp>
      <p:sp>
        <p:nvSpPr>
          <p:cNvPr id="176" name="Shape 176"/>
          <p:cNvSpPr txBox="1"/>
          <p:nvPr/>
        </p:nvSpPr>
        <p:spPr>
          <a:xfrm>
            <a:off x="7540800" y="4085525"/>
            <a:ext cx="1226699" cy="697800"/>
          </a:xfrm>
          <a:prstGeom prst="rect">
            <a:avLst/>
          </a:prstGeom>
          <a:noFill/>
          <a:ln>
            <a:noFill/>
          </a:ln>
        </p:spPr>
        <p:txBody>
          <a:bodyPr lIns="91425" tIns="91425" rIns="91425" bIns="91425" anchor="t" anchorCtr="0">
            <a:noAutofit/>
          </a:bodyPr>
          <a:lstStyle/>
          <a:p>
            <a:pPr algn="ctr">
              <a:spcBef>
                <a:spcPts val="0"/>
              </a:spcBef>
              <a:buNone/>
            </a:pPr>
            <a:r>
              <a:rPr lang="en" sz="2500">
                <a:solidFill>
                  <a:schemeClr val="lt1"/>
                </a:solidFill>
              </a:rPr>
              <a:t>$597 billion</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265500" y="1718250"/>
            <a:ext cx="4045199" cy="1707000"/>
          </a:xfrm>
          <a:prstGeom prst="rect">
            <a:avLst/>
          </a:prstGeom>
        </p:spPr>
        <p:txBody>
          <a:bodyPr lIns="91425" tIns="91425" rIns="91425" bIns="91425" anchor="ctr" anchorCtr="0">
            <a:noAutofit/>
          </a:bodyPr>
          <a:lstStyle/>
          <a:p>
            <a:pPr lvl="0" rtl="0">
              <a:spcBef>
                <a:spcPts val="0"/>
              </a:spcBef>
              <a:buNone/>
            </a:pPr>
            <a:r>
              <a:rPr lang="en"/>
              <a:t>How is it funded?</a:t>
            </a:r>
          </a:p>
        </p:txBody>
      </p:sp>
      <p:sp>
        <p:nvSpPr>
          <p:cNvPr id="182" name="Shape 182"/>
          <p:cNvSpPr txBox="1">
            <a:spLocks noGrp="1"/>
          </p:cNvSpPr>
          <p:nvPr>
            <p:ph type="body" idx="1"/>
          </p:nvPr>
        </p:nvSpPr>
        <p:spPr>
          <a:xfrm>
            <a:off x="4927050" y="1394850"/>
            <a:ext cx="3837000" cy="2725500"/>
          </a:xfrm>
          <a:prstGeom prst="rect">
            <a:avLst/>
          </a:prstGeom>
        </p:spPr>
        <p:txBody>
          <a:bodyPr lIns="91425" tIns="91425" rIns="91425" bIns="91425" anchor="ctr" anchorCtr="0">
            <a:noAutofit/>
          </a:bodyPr>
          <a:lstStyle/>
          <a:p>
            <a:pPr algn="ctr" rtl="0">
              <a:spcBef>
                <a:spcPts val="0"/>
              </a:spcBef>
              <a:spcAft>
                <a:spcPts val="1600"/>
              </a:spcAft>
              <a:buNone/>
            </a:pPr>
            <a:r>
              <a:rPr lang="en" sz="4200" dirty="0">
                <a:solidFill>
                  <a:schemeClr val="bg1">
                    <a:lumMod val="75000"/>
                  </a:schemeClr>
                </a:solidFill>
                <a:latin typeface="Oswald"/>
                <a:ea typeface="Oswald"/>
                <a:cs typeface="Oswald"/>
                <a:sym typeface="Oswald"/>
              </a:rPr>
              <a:t>FICA taxes!</a:t>
            </a:r>
          </a:p>
          <a:p>
            <a:pPr lvl="0" algn="r" rtl="0">
              <a:spcBef>
                <a:spcPts val="0"/>
              </a:spcBef>
              <a:spcAft>
                <a:spcPts val="1600"/>
              </a:spcAft>
              <a:buNone/>
            </a:pPr>
            <a:r>
              <a:rPr lang="en" sz="1000" dirty="0">
                <a:latin typeface="Oswald"/>
                <a:ea typeface="Oswald"/>
                <a:cs typeface="Oswald"/>
                <a:sym typeface="Oswald"/>
              </a:rPr>
              <a:t>...among others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2"/>
                                        </p:tgtEl>
                                        <p:attrNameLst>
                                          <p:attrName>style.visibility</p:attrName>
                                        </p:attrNameLst>
                                      </p:cBhvr>
                                      <p:to>
                                        <p:strVal val="visible"/>
                                      </p:to>
                                    </p:set>
                                    <p:animEffect transition="in" filter="fade">
                                      <p:cBhvr>
                                        <p:cTn id="12"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Shape 187"/>
          <p:cNvPicPr preferRelativeResize="0"/>
          <p:nvPr/>
        </p:nvPicPr>
        <p:blipFill>
          <a:blip r:embed="rId3">
            <a:alphaModFix/>
          </a:blip>
          <a:stretch>
            <a:fillRect/>
          </a:stretch>
        </p:blipFill>
        <p:spPr>
          <a:xfrm>
            <a:off x="1381125" y="829062"/>
            <a:ext cx="6381750" cy="4048125"/>
          </a:xfrm>
          <a:prstGeom prst="rect">
            <a:avLst/>
          </a:prstGeom>
          <a:noFill/>
          <a:ln>
            <a:noFill/>
          </a:ln>
        </p:spPr>
      </p:pic>
      <p:sp>
        <p:nvSpPr>
          <p:cNvPr id="188" name="Shape 188"/>
          <p:cNvSpPr txBox="1"/>
          <p:nvPr/>
        </p:nvSpPr>
        <p:spPr>
          <a:xfrm>
            <a:off x="191325" y="152625"/>
            <a:ext cx="3533999" cy="618900"/>
          </a:xfrm>
          <a:prstGeom prst="rect">
            <a:avLst/>
          </a:prstGeom>
          <a:noFill/>
          <a:ln>
            <a:noFill/>
          </a:ln>
        </p:spPr>
        <p:txBody>
          <a:bodyPr lIns="91425" tIns="91425" rIns="91425" bIns="91425" anchor="t" anchorCtr="0">
            <a:noAutofit/>
          </a:bodyPr>
          <a:lstStyle/>
          <a:p>
            <a:pPr lvl="0" rtl="0">
              <a:spcBef>
                <a:spcPts val="0"/>
              </a:spcBef>
              <a:buNone/>
            </a:pPr>
            <a:r>
              <a:rPr lang="en" sz="3000">
                <a:solidFill>
                  <a:srgbClr val="F3F3F3"/>
                </a:solidFill>
                <a:latin typeface="Oswald"/>
                <a:ea typeface="Oswald"/>
                <a:cs typeface="Oswald"/>
                <a:sym typeface="Oswald"/>
              </a:rPr>
              <a:t>How does it all work?</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265500" y="1081400"/>
            <a:ext cx="4045199" cy="1710300"/>
          </a:xfrm>
          <a:prstGeom prst="rect">
            <a:avLst/>
          </a:prstGeom>
        </p:spPr>
        <p:txBody>
          <a:bodyPr lIns="91425" tIns="91425" rIns="91425" bIns="91425" anchor="b" anchorCtr="0">
            <a:noAutofit/>
          </a:bodyPr>
          <a:lstStyle/>
          <a:p>
            <a:pPr lvl="0" rtl="0">
              <a:spcBef>
                <a:spcPts val="0"/>
              </a:spcBef>
              <a:buNone/>
            </a:pPr>
            <a:r>
              <a:rPr lang="en"/>
              <a:t>Are we in trouble?</a:t>
            </a:r>
          </a:p>
        </p:txBody>
      </p:sp>
      <p:sp>
        <p:nvSpPr>
          <p:cNvPr id="194" name="Shape 194"/>
          <p:cNvSpPr txBox="1">
            <a:spLocks noGrp="1"/>
          </p:cNvSpPr>
          <p:nvPr>
            <p:ph type="body" idx="1"/>
          </p:nvPr>
        </p:nvSpPr>
        <p:spPr>
          <a:xfrm>
            <a:off x="4939500" y="724200"/>
            <a:ext cx="3837000" cy="3695099"/>
          </a:xfrm>
          <a:prstGeom prst="rect">
            <a:avLst/>
          </a:prstGeom>
        </p:spPr>
        <p:txBody>
          <a:bodyPr lIns="91425" tIns="91425" rIns="91425" bIns="91425" anchor="ctr" anchorCtr="0">
            <a:noAutofit/>
          </a:bodyPr>
          <a:lstStyle/>
          <a:p>
            <a:pPr lvl="0" rtl="0">
              <a:spcBef>
                <a:spcPts val="0"/>
              </a:spcBef>
              <a:buNone/>
            </a:pPr>
            <a:r>
              <a:rPr lang="en" sz="4200" dirty="0">
                <a:solidFill>
                  <a:schemeClr val="bg1">
                    <a:lumMod val="75000"/>
                  </a:schemeClr>
                </a:solidFill>
                <a:latin typeface="Oswald"/>
                <a:ea typeface="Oswald"/>
                <a:cs typeface="Oswald"/>
                <a:sym typeface="Oswald"/>
              </a:rPr>
              <a:t>Ummm</a:t>
            </a:r>
            <a:r>
              <a:rPr lang="en" sz="4200" dirty="0" smtClean="0">
                <a:solidFill>
                  <a:schemeClr val="bg1">
                    <a:lumMod val="75000"/>
                  </a:schemeClr>
                </a:solidFill>
                <a:latin typeface="Oswald"/>
                <a:ea typeface="Oswald"/>
                <a:cs typeface="Oswald"/>
                <a:sym typeface="Oswald"/>
              </a:rPr>
              <a:t>………</a:t>
            </a:r>
            <a:endParaRPr lang="en" sz="4200" dirty="0">
              <a:solidFill>
                <a:schemeClr val="bg1">
                  <a:lumMod val="75000"/>
                </a:schemeClr>
              </a:solidFill>
              <a:latin typeface="Oswald"/>
              <a:ea typeface="Oswald"/>
              <a:cs typeface="Oswald"/>
              <a:sym typeface="Oswald"/>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Shape 199"/>
          <p:cNvPicPr preferRelativeResize="0"/>
          <p:nvPr/>
        </p:nvPicPr>
        <p:blipFill>
          <a:blip r:embed="rId3">
            <a:alphaModFix/>
          </a:blip>
          <a:stretch>
            <a:fillRect/>
          </a:stretch>
        </p:blipFill>
        <p:spPr>
          <a:xfrm>
            <a:off x="2507675" y="1149500"/>
            <a:ext cx="4286250" cy="3166000"/>
          </a:xfrm>
          <a:prstGeom prst="rect">
            <a:avLst/>
          </a:prstGeom>
          <a:noFill/>
          <a:ln>
            <a:noFill/>
          </a:ln>
        </p:spPr>
      </p:pic>
      <p:sp>
        <p:nvSpPr>
          <p:cNvPr id="200" name="Shape 200"/>
          <p:cNvSpPr txBox="1"/>
          <p:nvPr/>
        </p:nvSpPr>
        <p:spPr>
          <a:xfrm>
            <a:off x="247600" y="191325"/>
            <a:ext cx="4344299" cy="675299"/>
          </a:xfrm>
          <a:prstGeom prst="rect">
            <a:avLst/>
          </a:prstGeom>
          <a:noFill/>
          <a:ln>
            <a:noFill/>
          </a:ln>
        </p:spPr>
        <p:txBody>
          <a:bodyPr lIns="91425" tIns="91425" rIns="91425" bIns="91425" anchor="t" anchorCtr="0">
            <a:noAutofit/>
          </a:bodyPr>
          <a:lstStyle/>
          <a:p>
            <a:pPr>
              <a:spcBef>
                <a:spcPts val="0"/>
              </a:spcBef>
              <a:buNone/>
            </a:pPr>
            <a:r>
              <a:rPr lang="en" sz="4200">
                <a:solidFill>
                  <a:srgbClr val="FFFFFF"/>
                </a:solidFill>
                <a:latin typeface="Oswald"/>
                <a:ea typeface="Oswald"/>
                <a:cs typeface="Oswald"/>
                <a:sym typeface="Oswald"/>
              </a:rPr>
              <a:t>Can it be fixed?</a:t>
            </a:r>
          </a:p>
        </p:txBody>
      </p:sp>
      <p:sp>
        <p:nvSpPr>
          <p:cNvPr id="201" name="Shape 201"/>
          <p:cNvSpPr/>
          <p:nvPr/>
        </p:nvSpPr>
        <p:spPr>
          <a:xfrm>
            <a:off x="297778" y="1149487"/>
            <a:ext cx="20511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lgn="ctr" rtl="0">
              <a:spcBef>
                <a:spcPts val="0"/>
              </a:spcBef>
              <a:buClr>
                <a:srgbClr val="000000"/>
              </a:buClr>
              <a:buFont typeface="Arial"/>
              <a:buNone/>
            </a:pPr>
            <a:endParaRPr/>
          </a:p>
        </p:txBody>
      </p:sp>
      <p:sp>
        <p:nvSpPr>
          <p:cNvPr id="202" name="Shape 202"/>
          <p:cNvSpPr/>
          <p:nvPr/>
        </p:nvSpPr>
        <p:spPr>
          <a:xfrm>
            <a:off x="247603" y="3570000"/>
            <a:ext cx="20511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lgn="ctr" rtl="0">
              <a:spcBef>
                <a:spcPts val="0"/>
              </a:spcBef>
              <a:buClr>
                <a:srgbClr val="000000"/>
              </a:buClr>
              <a:buFont typeface="Arial"/>
              <a:buNone/>
            </a:pPr>
            <a:endParaRPr/>
          </a:p>
        </p:txBody>
      </p:sp>
      <p:sp>
        <p:nvSpPr>
          <p:cNvPr id="203" name="Shape 203"/>
          <p:cNvSpPr/>
          <p:nvPr/>
        </p:nvSpPr>
        <p:spPr>
          <a:xfrm>
            <a:off x="247603" y="2290200"/>
            <a:ext cx="20511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lgn="ctr" rtl="0">
              <a:spcBef>
                <a:spcPts val="0"/>
              </a:spcBef>
              <a:buClr>
                <a:srgbClr val="000000"/>
              </a:buClr>
              <a:buFont typeface="Arial"/>
              <a:buNone/>
            </a:pPr>
            <a:endParaRPr/>
          </a:p>
        </p:txBody>
      </p:sp>
      <p:sp>
        <p:nvSpPr>
          <p:cNvPr id="204" name="Shape 204"/>
          <p:cNvSpPr txBox="1"/>
          <p:nvPr/>
        </p:nvSpPr>
        <p:spPr>
          <a:xfrm>
            <a:off x="717075" y="1286237"/>
            <a:ext cx="1581599" cy="572699"/>
          </a:xfrm>
          <a:prstGeom prst="rect">
            <a:avLst/>
          </a:prstGeom>
          <a:noFill/>
          <a:ln>
            <a:noFill/>
          </a:ln>
        </p:spPr>
        <p:txBody>
          <a:bodyPr lIns="91425" tIns="91425" rIns="91425" bIns="91425" anchor="t" anchorCtr="0">
            <a:noAutofit/>
          </a:bodyPr>
          <a:lstStyle/>
          <a:p>
            <a:pPr lvl="0" algn="ctr" rtl="0">
              <a:spcBef>
                <a:spcPts val="0"/>
              </a:spcBef>
              <a:buNone/>
            </a:pPr>
            <a:r>
              <a:rPr lang="en"/>
              <a:t>Increasing Premiums</a:t>
            </a:r>
          </a:p>
        </p:txBody>
      </p:sp>
      <p:sp>
        <p:nvSpPr>
          <p:cNvPr id="205" name="Shape 205"/>
          <p:cNvSpPr txBox="1"/>
          <p:nvPr/>
        </p:nvSpPr>
        <p:spPr>
          <a:xfrm>
            <a:off x="1092625" y="3707087"/>
            <a:ext cx="1070999" cy="471300"/>
          </a:xfrm>
          <a:prstGeom prst="rect">
            <a:avLst/>
          </a:prstGeom>
          <a:noFill/>
          <a:ln>
            <a:noFill/>
          </a:ln>
        </p:spPr>
        <p:txBody>
          <a:bodyPr lIns="91425" tIns="91425" rIns="91425" bIns="91425" anchor="t" anchorCtr="0">
            <a:noAutofit/>
          </a:bodyPr>
          <a:lstStyle/>
          <a:p>
            <a:pPr lvl="0" algn="ctr" rtl="0">
              <a:spcBef>
                <a:spcPts val="0"/>
              </a:spcBef>
              <a:buNone/>
            </a:pPr>
            <a:r>
              <a:rPr lang="en"/>
              <a:t>Go private</a:t>
            </a:r>
          </a:p>
        </p:txBody>
      </p:sp>
      <p:sp>
        <p:nvSpPr>
          <p:cNvPr id="206" name="Shape 206"/>
          <p:cNvSpPr txBox="1"/>
          <p:nvPr/>
        </p:nvSpPr>
        <p:spPr>
          <a:xfrm>
            <a:off x="608025" y="2402625"/>
            <a:ext cx="1581599" cy="471300"/>
          </a:xfrm>
          <a:prstGeom prst="rect">
            <a:avLst/>
          </a:prstGeom>
          <a:noFill/>
          <a:ln>
            <a:noFill/>
          </a:ln>
        </p:spPr>
        <p:txBody>
          <a:bodyPr lIns="91425" tIns="91425" rIns="91425" bIns="91425" anchor="t" anchorCtr="0">
            <a:noAutofit/>
          </a:bodyPr>
          <a:lstStyle/>
          <a:p>
            <a:pPr lvl="0" algn="ctr" rtl="0">
              <a:spcBef>
                <a:spcPts val="0"/>
              </a:spcBef>
              <a:buNone/>
            </a:pPr>
            <a:r>
              <a:rPr lang="en"/>
              <a:t>Raising eligibility age</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277950" y="724200"/>
            <a:ext cx="4045199" cy="960900"/>
          </a:xfrm>
          <a:prstGeom prst="rect">
            <a:avLst/>
          </a:prstGeom>
        </p:spPr>
        <p:txBody>
          <a:bodyPr lIns="91425" tIns="91425" rIns="91425" bIns="91425" anchor="b" anchorCtr="0">
            <a:noAutofit/>
          </a:bodyPr>
          <a:lstStyle/>
          <a:p>
            <a:pPr lvl="0" rtl="0">
              <a:spcBef>
                <a:spcPts val="0"/>
              </a:spcBef>
              <a:buNone/>
            </a:pPr>
            <a:r>
              <a:rPr lang="en"/>
              <a:t>Medicaid</a:t>
            </a:r>
          </a:p>
        </p:txBody>
      </p:sp>
      <p:sp>
        <p:nvSpPr>
          <p:cNvPr id="212" name="Shape 212"/>
          <p:cNvSpPr txBox="1">
            <a:spLocks noGrp="1"/>
          </p:cNvSpPr>
          <p:nvPr>
            <p:ph type="body" idx="1"/>
          </p:nvPr>
        </p:nvSpPr>
        <p:spPr>
          <a:xfrm>
            <a:off x="4939500" y="724200"/>
            <a:ext cx="3837000" cy="3695099"/>
          </a:xfrm>
          <a:prstGeom prst="rect">
            <a:avLst/>
          </a:prstGeom>
        </p:spPr>
        <p:txBody>
          <a:bodyPr lIns="91425" tIns="91425" rIns="91425" bIns="91425" anchor="ctr" anchorCtr="0">
            <a:noAutofit/>
          </a:bodyPr>
          <a:lstStyle/>
          <a:p>
            <a:pPr lvl="0" algn="ctr" rtl="0">
              <a:spcBef>
                <a:spcPts val="0"/>
              </a:spcBef>
              <a:buNone/>
            </a:pPr>
            <a:r>
              <a:rPr lang="en" sz="2000" i="1" dirty="0">
                <a:solidFill>
                  <a:schemeClr val="bg1">
                    <a:lumMod val="75000"/>
                  </a:schemeClr>
                </a:solidFill>
                <a:latin typeface="Arial"/>
                <a:ea typeface="Arial"/>
                <a:cs typeface="Arial"/>
                <a:sym typeface="Arial"/>
              </a:rPr>
              <a:t>“At a time of economic recession, the need for Medicaid and other safety net services is even greater” </a:t>
            </a:r>
            <a:r>
              <a:rPr lang="en" sz="800" dirty="0">
                <a:solidFill>
                  <a:schemeClr val="bg1">
                    <a:lumMod val="75000"/>
                  </a:schemeClr>
                </a:solidFill>
                <a:latin typeface="Arial"/>
                <a:ea typeface="Arial"/>
                <a:cs typeface="Arial"/>
                <a:sym typeface="Arial"/>
              </a:rPr>
              <a:t>James Douglas</a:t>
            </a:r>
          </a:p>
        </p:txBody>
      </p:sp>
      <p:pic>
        <p:nvPicPr>
          <p:cNvPr id="213" name="Shape 213"/>
          <p:cNvPicPr preferRelativeResize="0"/>
          <p:nvPr/>
        </p:nvPicPr>
        <p:blipFill>
          <a:blip r:embed="rId3">
            <a:alphaModFix/>
          </a:blip>
          <a:stretch>
            <a:fillRect/>
          </a:stretch>
        </p:blipFill>
        <p:spPr>
          <a:xfrm>
            <a:off x="347225" y="1585749"/>
            <a:ext cx="4045200" cy="252176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265500" y="1081400"/>
            <a:ext cx="4045199" cy="1710300"/>
          </a:xfrm>
          <a:prstGeom prst="rect">
            <a:avLst/>
          </a:prstGeom>
        </p:spPr>
        <p:txBody>
          <a:bodyPr lIns="91425" tIns="91425" rIns="91425" bIns="91425" anchor="b" anchorCtr="0">
            <a:noAutofit/>
          </a:bodyPr>
          <a:lstStyle/>
          <a:p>
            <a:pPr lvl="0" rtl="0">
              <a:spcBef>
                <a:spcPts val="0"/>
              </a:spcBef>
              <a:buNone/>
            </a:pPr>
            <a:r>
              <a:rPr lang="en"/>
              <a:t>Medicaid</a:t>
            </a:r>
          </a:p>
        </p:txBody>
      </p:sp>
      <p:sp>
        <p:nvSpPr>
          <p:cNvPr id="219" name="Shape 219"/>
          <p:cNvSpPr txBox="1">
            <a:spLocks noGrp="1"/>
          </p:cNvSpPr>
          <p:nvPr>
            <p:ph type="subTitle" idx="1"/>
          </p:nvPr>
        </p:nvSpPr>
        <p:spPr>
          <a:xfrm>
            <a:off x="265500" y="2845200"/>
            <a:ext cx="4045199" cy="1345500"/>
          </a:xfrm>
          <a:prstGeom prst="rect">
            <a:avLst/>
          </a:prstGeom>
        </p:spPr>
        <p:txBody>
          <a:bodyPr lIns="91425" tIns="91425" rIns="91425" bIns="91425" anchor="t" anchorCtr="0">
            <a:noAutofit/>
          </a:bodyPr>
          <a:lstStyle/>
          <a:p>
            <a:pPr lvl="0" rtl="0">
              <a:spcBef>
                <a:spcPts val="0"/>
              </a:spcBef>
              <a:buNone/>
            </a:pPr>
            <a:r>
              <a:rPr lang="en"/>
              <a:t>Facts &amp; Stats</a:t>
            </a:r>
          </a:p>
        </p:txBody>
      </p:sp>
      <p:sp>
        <p:nvSpPr>
          <p:cNvPr id="220" name="Shape 220"/>
          <p:cNvSpPr txBox="1"/>
          <p:nvPr/>
        </p:nvSpPr>
        <p:spPr>
          <a:xfrm>
            <a:off x="4727075" y="112575"/>
            <a:ext cx="2127300" cy="585299"/>
          </a:xfrm>
          <a:prstGeom prst="rect">
            <a:avLst/>
          </a:prstGeom>
          <a:noFill/>
          <a:ln>
            <a:noFill/>
          </a:ln>
        </p:spPr>
        <p:txBody>
          <a:bodyPr lIns="91425" tIns="91425" rIns="91425" bIns="91425" anchor="t" anchorCtr="0">
            <a:noAutofit/>
          </a:bodyPr>
          <a:lstStyle/>
          <a:p>
            <a:pPr lvl="0" algn="ctr" rtl="0">
              <a:spcBef>
                <a:spcPts val="0"/>
              </a:spcBef>
              <a:buNone/>
            </a:pPr>
            <a:r>
              <a:rPr lang="en" sz="2500">
                <a:solidFill>
                  <a:schemeClr val="lt1"/>
                </a:solidFill>
              </a:rPr>
              <a:t>80 million Americans</a:t>
            </a:r>
          </a:p>
        </p:txBody>
      </p:sp>
      <p:sp>
        <p:nvSpPr>
          <p:cNvPr id="221" name="Shape 221"/>
          <p:cNvSpPr txBox="1"/>
          <p:nvPr/>
        </p:nvSpPr>
        <p:spPr>
          <a:xfrm>
            <a:off x="7574575" y="4190700"/>
            <a:ext cx="1226699" cy="697800"/>
          </a:xfrm>
          <a:prstGeom prst="rect">
            <a:avLst/>
          </a:prstGeom>
          <a:noFill/>
          <a:ln>
            <a:noFill/>
          </a:ln>
        </p:spPr>
        <p:txBody>
          <a:bodyPr lIns="91425" tIns="91425" rIns="91425" bIns="91425" anchor="t" anchorCtr="0">
            <a:noAutofit/>
          </a:bodyPr>
          <a:lstStyle/>
          <a:p>
            <a:pPr lvl="0" algn="ctr" rtl="0">
              <a:spcBef>
                <a:spcPts val="0"/>
              </a:spcBef>
              <a:buNone/>
            </a:pPr>
            <a:r>
              <a:rPr lang="en" sz="2500">
                <a:solidFill>
                  <a:schemeClr val="lt1"/>
                </a:solidFill>
              </a:rPr>
              <a:t>$458.6 billion</a:t>
            </a:r>
          </a:p>
        </p:txBody>
      </p:sp>
      <p:pic>
        <p:nvPicPr>
          <p:cNvPr id="222" name="Shape 222"/>
          <p:cNvPicPr preferRelativeResize="0"/>
          <p:nvPr/>
        </p:nvPicPr>
        <p:blipFill rotWithShape="1">
          <a:blip r:embed="rId3">
            <a:alphaModFix/>
          </a:blip>
          <a:srcRect t="5905" b="9848"/>
          <a:stretch/>
        </p:blipFill>
        <p:spPr>
          <a:xfrm>
            <a:off x="4839625" y="1081400"/>
            <a:ext cx="4130850" cy="31092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265500" y="1718250"/>
            <a:ext cx="4045199" cy="1707000"/>
          </a:xfrm>
          <a:prstGeom prst="rect">
            <a:avLst/>
          </a:prstGeom>
        </p:spPr>
        <p:txBody>
          <a:bodyPr lIns="91425" tIns="91425" rIns="91425" bIns="91425" anchor="ctr" anchorCtr="0">
            <a:noAutofit/>
          </a:bodyPr>
          <a:lstStyle/>
          <a:p>
            <a:pPr lvl="0" rtl="0">
              <a:spcBef>
                <a:spcPts val="0"/>
              </a:spcBef>
              <a:buNone/>
            </a:pPr>
            <a:r>
              <a:rPr lang="en"/>
              <a:t>How is it funded?</a:t>
            </a:r>
          </a:p>
        </p:txBody>
      </p:sp>
      <p:sp>
        <p:nvSpPr>
          <p:cNvPr id="228" name="Shape 228"/>
          <p:cNvSpPr txBox="1">
            <a:spLocks noGrp="1"/>
          </p:cNvSpPr>
          <p:nvPr>
            <p:ph type="body" idx="1"/>
          </p:nvPr>
        </p:nvSpPr>
        <p:spPr>
          <a:xfrm>
            <a:off x="4927050" y="1394850"/>
            <a:ext cx="3837000" cy="2725500"/>
          </a:xfrm>
          <a:prstGeom prst="rect">
            <a:avLst/>
          </a:prstGeom>
        </p:spPr>
        <p:txBody>
          <a:bodyPr lIns="91425" tIns="91425" rIns="91425" bIns="91425" anchor="ctr" anchorCtr="0">
            <a:noAutofit/>
          </a:bodyPr>
          <a:lstStyle/>
          <a:p>
            <a:pPr lvl="0" algn="ctr" rtl="0">
              <a:spcBef>
                <a:spcPts val="0"/>
              </a:spcBef>
              <a:spcAft>
                <a:spcPts val="1600"/>
              </a:spcAft>
              <a:buNone/>
            </a:pPr>
            <a:r>
              <a:rPr lang="en" sz="4200" i="1" u="dbl" dirty="0">
                <a:solidFill>
                  <a:schemeClr val="bg1">
                    <a:lumMod val="75000"/>
                  </a:schemeClr>
                </a:solidFill>
                <a:uFill>
                  <a:solidFill>
                    <a:schemeClr val="bg1">
                      <a:lumMod val="75000"/>
                    </a:schemeClr>
                  </a:solidFill>
                </a:uFill>
                <a:latin typeface="Oswald"/>
                <a:ea typeface="Oswald"/>
                <a:cs typeface="Oswald"/>
                <a:sym typeface="Oswald"/>
              </a:rPr>
              <a:t>NOT</a:t>
            </a:r>
            <a:r>
              <a:rPr lang="en" sz="4200" u="dbl" dirty="0">
                <a:solidFill>
                  <a:schemeClr val="bg1">
                    <a:lumMod val="75000"/>
                  </a:schemeClr>
                </a:solidFill>
                <a:uFill>
                  <a:solidFill>
                    <a:schemeClr val="bg1">
                      <a:lumMod val="75000"/>
                    </a:schemeClr>
                  </a:solidFill>
                </a:uFill>
                <a:latin typeface="Oswald"/>
                <a:ea typeface="Oswald"/>
                <a:cs typeface="Oswald"/>
                <a:sym typeface="Oswald"/>
              </a:rPr>
              <a:t> </a:t>
            </a:r>
            <a:r>
              <a:rPr lang="en" sz="4200" u="dbl" dirty="0" smtClean="0">
                <a:solidFill>
                  <a:schemeClr val="bg1">
                    <a:lumMod val="75000"/>
                  </a:schemeClr>
                </a:solidFill>
                <a:uFill>
                  <a:solidFill>
                    <a:schemeClr val="bg1">
                      <a:lumMod val="75000"/>
                    </a:schemeClr>
                  </a:solidFill>
                </a:uFill>
                <a:latin typeface="Oswald"/>
                <a:ea typeface="Oswald"/>
                <a:cs typeface="Oswald"/>
                <a:sym typeface="Oswald"/>
              </a:rPr>
              <a:t> </a:t>
            </a:r>
            <a:r>
              <a:rPr lang="en" sz="4200" dirty="0" smtClean="0">
                <a:solidFill>
                  <a:schemeClr val="bg1">
                    <a:lumMod val="75000"/>
                  </a:schemeClr>
                </a:solidFill>
                <a:latin typeface="Oswald"/>
                <a:ea typeface="Oswald"/>
                <a:cs typeface="Oswald"/>
                <a:sym typeface="Oswald"/>
              </a:rPr>
              <a:t>FICA </a:t>
            </a:r>
            <a:r>
              <a:rPr lang="en" sz="4200" dirty="0">
                <a:solidFill>
                  <a:schemeClr val="bg1">
                    <a:lumMod val="75000"/>
                  </a:schemeClr>
                </a:solidFill>
                <a:latin typeface="Oswald"/>
                <a:ea typeface="Oswald"/>
                <a:cs typeface="Oswald"/>
                <a:sym typeface="Oswald"/>
              </a:rPr>
              <a:t>taxes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100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8"/>
                                        </p:tgtEl>
                                        <p:attrNameLst>
                                          <p:attrName>style.visibility</p:attrName>
                                        </p:attrNameLst>
                                      </p:cBhvr>
                                      <p:to>
                                        <p:strVal val="visible"/>
                                      </p:to>
                                    </p:set>
                                    <p:animEffect transition="in" filter="fade">
                                      <p:cBhvr>
                                        <p:cTn id="12" dur="10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p:nvPr/>
        </p:nvSpPr>
        <p:spPr>
          <a:xfrm>
            <a:off x="340933" y="2199000"/>
            <a:ext cx="1872300" cy="745500"/>
          </a:xfrm>
          <a:prstGeom prst="homePlate">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lgn="ctr" rtl="0">
              <a:spcBef>
                <a:spcPts val="0"/>
              </a:spcBef>
              <a:buClr>
                <a:srgbClr val="000000"/>
              </a:buClr>
              <a:buFont typeface="Arial"/>
              <a:buNone/>
            </a:pPr>
            <a:endParaRPr/>
          </a:p>
        </p:txBody>
      </p:sp>
      <p:sp>
        <p:nvSpPr>
          <p:cNvPr id="62" name="Shape 62"/>
          <p:cNvSpPr txBox="1">
            <a:spLocks noGrp="1"/>
          </p:cNvSpPr>
          <p:nvPr>
            <p:ph type="body" idx="1"/>
          </p:nvPr>
        </p:nvSpPr>
        <p:spPr>
          <a:xfrm>
            <a:off x="340923" y="2336550"/>
            <a:ext cx="1455599" cy="470400"/>
          </a:xfrm>
          <a:prstGeom prst="rect">
            <a:avLst/>
          </a:prstGeom>
          <a:noFill/>
          <a:ln>
            <a:noFill/>
          </a:ln>
        </p:spPr>
        <p:txBody>
          <a:bodyPr lIns="91425" tIns="91425" rIns="91425" bIns="91425" anchor="ctr" anchorCtr="0">
            <a:noAutofit/>
          </a:bodyPr>
          <a:lstStyle/>
          <a:p>
            <a:pPr lvl="0" algn="ctr" rtl="0">
              <a:lnSpc>
                <a:spcPct val="100000"/>
              </a:lnSpc>
              <a:spcBef>
                <a:spcPts val="0"/>
              </a:spcBef>
              <a:spcAft>
                <a:spcPts val="0"/>
              </a:spcAft>
              <a:buNone/>
            </a:pPr>
            <a:r>
              <a:rPr lang="en">
                <a:solidFill>
                  <a:schemeClr val="lt1"/>
                </a:solidFill>
              </a:rPr>
              <a:t>Entitlements</a:t>
            </a:r>
          </a:p>
        </p:txBody>
      </p:sp>
      <p:grpSp>
        <p:nvGrpSpPr>
          <p:cNvPr id="63" name="Shape 63"/>
          <p:cNvGrpSpPr/>
          <p:nvPr/>
        </p:nvGrpSpPr>
        <p:grpSpPr>
          <a:xfrm>
            <a:off x="912819" y="1610215"/>
            <a:ext cx="198899" cy="593656"/>
            <a:chOff x="777446" y="1610215"/>
            <a:chExt cx="198899" cy="593656"/>
          </a:xfrm>
        </p:grpSpPr>
        <p:cxnSp>
          <p:nvCxnSpPr>
            <p:cNvPr id="64" name="Shape 64"/>
            <p:cNvCxnSpPr/>
            <p:nvPr/>
          </p:nvCxnSpPr>
          <p:spPr>
            <a:xfrm>
              <a:off x="876909" y="1649171"/>
              <a:ext cx="0" cy="554700"/>
            </a:xfrm>
            <a:prstGeom prst="straightConnector1">
              <a:avLst/>
            </a:prstGeom>
            <a:noFill/>
            <a:ln w="9525" cap="flat" cmpd="sng">
              <a:solidFill>
                <a:schemeClr val="dk2"/>
              </a:solidFill>
              <a:prstDash val="solid"/>
              <a:round/>
              <a:headEnd type="none" w="lg" len="lg"/>
              <a:tailEnd type="none" w="lg" len="lg"/>
            </a:ln>
          </p:spPr>
        </p:cxnSp>
        <p:sp>
          <p:nvSpPr>
            <p:cNvPr id="65" name="Shape 65"/>
            <p:cNvSpPr/>
            <p:nvPr/>
          </p:nvSpPr>
          <p:spPr>
            <a:xfrm>
              <a:off x="777446" y="1610215"/>
              <a:ext cx="198899" cy="198899"/>
            </a:xfrm>
            <a:prstGeom prst="ellipse">
              <a:avLst/>
            </a:prstGeom>
            <a:solidFill>
              <a:schemeClr val="accent6"/>
            </a:solidFill>
            <a:ln>
              <a:noFill/>
            </a:ln>
          </p:spPr>
          <p:txBody>
            <a:bodyPr lIns="91425" tIns="91425" rIns="91425" bIns="91425" anchor="ctr" anchorCtr="0">
              <a:noAutofit/>
            </a:bodyPr>
            <a:lstStyle/>
            <a:p>
              <a:pPr lvl="0" rtl="0">
                <a:spcBef>
                  <a:spcPts val="0"/>
                </a:spcBef>
                <a:buNone/>
              </a:pPr>
              <a:endParaRPr/>
            </a:p>
          </p:txBody>
        </p:sp>
      </p:grpSp>
      <p:sp>
        <p:nvSpPr>
          <p:cNvPr id="66" name="Shape 66"/>
          <p:cNvSpPr txBox="1">
            <a:spLocks noGrp="1"/>
          </p:cNvSpPr>
          <p:nvPr>
            <p:ph type="body" idx="2"/>
          </p:nvPr>
        </p:nvSpPr>
        <p:spPr>
          <a:xfrm>
            <a:off x="318375" y="374700"/>
            <a:ext cx="2242800" cy="906300"/>
          </a:xfrm>
          <a:prstGeom prst="rect">
            <a:avLst/>
          </a:prstGeom>
          <a:noFill/>
          <a:ln>
            <a:noFill/>
          </a:ln>
        </p:spPr>
        <p:txBody>
          <a:bodyPr lIns="91425" tIns="91425" rIns="91425" bIns="91425" anchor="t" anchorCtr="0">
            <a:noAutofit/>
          </a:bodyPr>
          <a:lstStyle/>
          <a:p>
            <a:pPr lvl="0" algn="ctr" rtl="0">
              <a:spcBef>
                <a:spcPts val="0"/>
              </a:spcBef>
              <a:buNone/>
            </a:pPr>
            <a:r>
              <a:rPr lang="en" sz="1600"/>
              <a:t>What are government entitlements? </a:t>
            </a:r>
          </a:p>
        </p:txBody>
      </p:sp>
      <p:sp>
        <p:nvSpPr>
          <p:cNvPr id="67" name="Shape 67"/>
          <p:cNvSpPr/>
          <p:nvPr/>
        </p:nvSpPr>
        <p:spPr>
          <a:xfrm>
            <a:off x="1817053" y="2199000"/>
            <a:ext cx="20511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lgn="ctr" rtl="0">
              <a:spcBef>
                <a:spcPts val="0"/>
              </a:spcBef>
              <a:buClr>
                <a:srgbClr val="000000"/>
              </a:buClr>
              <a:buFont typeface="Arial"/>
              <a:buNone/>
            </a:pPr>
            <a:endParaRPr/>
          </a:p>
        </p:txBody>
      </p:sp>
      <p:sp>
        <p:nvSpPr>
          <p:cNvPr id="68" name="Shape 68"/>
          <p:cNvSpPr txBox="1">
            <a:spLocks noGrp="1"/>
          </p:cNvSpPr>
          <p:nvPr>
            <p:ph type="body" idx="3"/>
          </p:nvPr>
        </p:nvSpPr>
        <p:spPr>
          <a:xfrm>
            <a:off x="2126325" y="2336550"/>
            <a:ext cx="1455599" cy="470400"/>
          </a:xfrm>
          <a:prstGeom prst="rect">
            <a:avLst/>
          </a:prstGeom>
          <a:noFill/>
          <a:ln>
            <a:noFill/>
          </a:ln>
        </p:spPr>
        <p:txBody>
          <a:bodyPr lIns="91425" tIns="91425" rIns="91425" bIns="91425" anchor="ctr" anchorCtr="0">
            <a:noAutofit/>
          </a:bodyPr>
          <a:lstStyle/>
          <a:p>
            <a:pPr lvl="0" algn="ctr" rtl="0">
              <a:lnSpc>
                <a:spcPct val="100000"/>
              </a:lnSpc>
              <a:spcBef>
                <a:spcPts val="0"/>
              </a:spcBef>
              <a:spcAft>
                <a:spcPts val="0"/>
              </a:spcAft>
              <a:buNone/>
            </a:pPr>
            <a:r>
              <a:rPr lang="en">
                <a:solidFill>
                  <a:schemeClr val="lt1"/>
                </a:solidFill>
              </a:rPr>
              <a:t>Who’s In</a:t>
            </a:r>
          </a:p>
        </p:txBody>
      </p:sp>
      <p:grpSp>
        <p:nvGrpSpPr>
          <p:cNvPr id="69" name="Shape 69"/>
          <p:cNvGrpSpPr/>
          <p:nvPr/>
        </p:nvGrpSpPr>
        <p:grpSpPr>
          <a:xfrm>
            <a:off x="2266282" y="2938957"/>
            <a:ext cx="198899" cy="593655"/>
            <a:chOff x="2223534" y="2938957"/>
            <a:chExt cx="198899" cy="593655"/>
          </a:xfrm>
        </p:grpSpPr>
        <p:cxnSp>
          <p:nvCxnSpPr>
            <p:cNvPr id="70" name="Shape 70"/>
            <p:cNvCxnSpPr/>
            <p:nvPr/>
          </p:nvCxnSpPr>
          <p:spPr>
            <a:xfrm rot="10800000">
              <a:off x="2322996" y="2938957"/>
              <a:ext cx="0" cy="554700"/>
            </a:xfrm>
            <a:prstGeom prst="straightConnector1">
              <a:avLst/>
            </a:prstGeom>
            <a:noFill/>
            <a:ln w="9525" cap="flat" cmpd="sng">
              <a:solidFill>
                <a:schemeClr val="dk2"/>
              </a:solidFill>
              <a:prstDash val="solid"/>
              <a:round/>
              <a:headEnd type="none" w="lg" len="lg"/>
              <a:tailEnd type="none" w="lg" len="lg"/>
            </a:ln>
          </p:spPr>
        </p:cxnSp>
        <p:sp>
          <p:nvSpPr>
            <p:cNvPr id="71" name="Shape 71"/>
            <p:cNvSpPr/>
            <p:nvPr/>
          </p:nvSpPr>
          <p:spPr>
            <a:xfrm rot="10800000" flipH="1">
              <a:off x="2223534" y="3333713"/>
              <a:ext cx="198899" cy="198899"/>
            </a:xfrm>
            <a:prstGeom prst="ellipse">
              <a:avLst/>
            </a:prstGeom>
            <a:solidFill>
              <a:schemeClr val="accent6"/>
            </a:solidFill>
            <a:ln>
              <a:noFill/>
            </a:ln>
          </p:spPr>
          <p:txBody>
            <a:bodyPr lIns="91425" tIns="91425" rIns="91425" bIns="91425" anchor="ctr" anchorCtr="0">
              <a:noAutofit/>
            </a:bodyPr>
            <a:lstStyle/>
            <a:p>
              <a:pPr>
                <a:spcBef>
                  <a:spcPts val="0"/>
                </a:spcBef>
                <a:buNone/>
              </a:pPr>
              <a:endParaRPr/>
            </a:p>
          </p:txBody>
        </p:sp>
      </p:grpSp>
      <p:sp>
        <p:nvSpPr>
          <p:cNvPr id="72" name="Shape 72"/>
          <p:cNvSpPr txBox="1">
            <a:spLocks noGrp="1"/>
          </p:cNvSpPr>
          <p:nvPr>
            <p:ph type="body" idx="4"/>
          </p:nvPr>
        </p:nvSpPr>
        <p:spPr>
          <a:xfrm>
            <a:off x="1244337" y="3757725"/>
            <a:ext cx="2242800" cy="906300"/>
          </a:xfrm>
          <a:prstGeom prst="rect">
            <a:avLst/>
          </a:prstGeom>
          <a:noFill/>
          <a:ln>
            <a:noFill/>
          </a:ln>
        </p:spPr>
        <p:txBody>
          <a:bodyPr lIns="91425" tIns="91425" rIns="91425" bIns="91425" anchor="t" anchorCtr="0">
            <a:noAutofit/>
          </a:bodyPr>
          <a:lstStyle/>
          <a:p>
            <a:pPr lvl="0" algn="ctr" rtl="0">
              <a:spcBef>
                <a:spcPts val="0"/>
              </a:spcBef>
              <a:buNone/>
            </a:pPr>
            <a:r>
              <a:rPr lang="en" sz="1600"/>
              <a:t>What programs are considered entitled?</a:t>
            </a:r>
          </a:p>
        </p:txBody>
      </p:sp>
      <p:sp>
        <p:nvSpPr>
          <p:cNvPr id="73" name="Shape 73"/>
          <p:cNvSpPr/>
          <p:nvPr/>
        </p:nvSpPr>
        <p:spPr>
          <a:xfrm>
            <a:off x="3471973" y="2199000"/>
            <a:ext cx="20511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lgn="ctr" rtl="0">
              <a:spcBef>
                <a:spcPts val="0"/>
              </a:spcBef>
              <a:buClr>
                <a:srgbClr val="000000"/>
              </a:buClr>
              <a:buFont typeface="Arial"/>
              <a:buNone/>
            </a:pPr>
            <a:endParaRPr/>
          </a:p>
        </p:txBody>
      </p:sp>
      <p:sp>
        <p:nvSpPr>
          <p:cNvPr id="74" name="Shape 74"/>
          <p:cNvSpPr txBox="1">
            <a:spLocks noGrp="1"/>
          </p:cNvSpPr>
          <p:nvPr>
            <p:ph type="body" idx="5"/>
          </p:nvPr>
        </p:nvSpPr>
        <p:spPr>
          <a:xfrm>
            <a:off x="3767754" y="2336550"/>
            <a:ext cx="1315499" cy="470400"/>
          </a:xfrm>
          <a:prstGeom prst="rect">
            <a:avLst/>
          </a:prstGeom>
          <a:noFill/>
          <a:ln>
            <a:noFill/>
          </a:ln>
        </p:spPr>
        <p:txBody>
          <a:bodyPr lIns="91425" tIns="91425" rIns="91425" bIns="91425" anchor="ctr" anchorCtr="0">
            <a:noAutofit/>
          </a:bodyPr>
          <a:lstStyle/>
          <a:p>
            <a:pPr lvl="0" algn="ctr" rtl="0">
              <a:lnSpc>
                <a:spcPct val="100000"/>
              </a:lnSpc>
              <a:spcBef>
                <a:spcPts val="0"/>
              </a:spcBef>
              <a:spcAft>
                <a:spcPts val="0"/>
              </a:spcAft>
              <a:buNone/>
            </a:pPr>
            <a:r>
              <a:rPr lang="en">
                <a:solidFill>
                  <a:schemeClr val="lt1"/>
                </a:solidFill>
              </a:rPr>
              <a:t>Social Security</a:t>
            </a:r>
          </a:p>
        </p:txBody>
      </p:sp>
      <p:grpSp>
        <p:nvGrpSpPr>
          <p:cNvPr id="75" name="Shape 75"/>
          <p:cNvGrpSpPr/>
          <p:nvPr/>
        </p:nvGrpSpPr>
        <p:grpSpPr>
          <a:xfrm>
            <a:off x="4058732" y="1610215"/>
            <a:ext cx="198899" cy="593656"/>
            <a:chOff x="3918083" y="1610215"/>
            <a:chExt cx="198899" cy="593656"/>
          </a:xfrm>
        </p:grpSpPr>
        <p:cxnSp>
          <p:nvCxnSpPr>
            <p:cNvPr id="76" name="Shape 76"/>
            <p:cNvCxnSpPr/>
            <p:nvPr/>
          </p:nvCxnSpPr>
          <p:spPr>
            <a:xfrm>
              <a:off x="4017546" y="1649171"/>
              <a:ext cx="0" cy="554700"/>
            </a:xfrm>
            <a:prstGeom prst="straightConnector1">
              <a:avLst/>
            </a:prstGeom>
            <a:noFill/>
            <a:ln w="9525" cap="flat" cmpd="sng">
              <a:solidFill>
                <a:schemeClr val="dk2"/>
              </a:solidFill>
              <a:prstDash val="solid"/>
              <a:round/>
              <a:headEnd type="none" w="lg" len="lg"/>
              <a:tailEnd type="none" w="lg" len="lg"/>
            </a:ln>
          </p:spPr>
        </p:cxnSp>
        <p:sp>
          <p:nvSpPr>
            <p:cNvPr id="77" name="Shape 77"/>
            <p:cNvSpPr/>
            <p:nvPr/>
          </p:nvSpPr>
          <p:spPr>
            <a:xfrm>
              <a:off x="3918083" y="1610215"/>
              <a:ext cx="198899" cy="198899"/>
            </a:xfrm>
            <a:prstGeom prst="ellipse">
              <a:avLst/>
            </a:prstGeom>
            <a:solidFill>
              <a:schemeClr val="accent6"/>
            </a:solidFill>
            <a:ln>
              <a:noFill/>
            </a:ln>
          </p:spPr>
          <p:txBody>
            <a:bodyPr lIns="91425" tIns="91425" rIns="91425" bIns="91425" anchor="ctr" anchorCtr="0">
              <a:noAutofit/>
            </a:bodyPr>
            <a:lstStyle/>
            <a:p>
              <a:pPr>
                <a:spcBef>
                  <a:spcPts val="0"/>
                </a:spcBef>
                <a:buNone/>
              </a:pPr>
              <a:endParaRPr/>
            </a:p>
          </p:txBody>
        </p:sp>
      </p:grpSp>
      <p:sp>
        <p:nvSpPr>
          <p:cNvPr id="78" name="Shape 78"/>
          <p:cNvSpPr txBox="1">
            <a:spLocks noGrp="1"/>
          </p:cNvSpPr>
          <p:nvPr>
            <p:ph type="body" idx="6"/>
          </p:nvPr>
        </p:nvSpPr>
        <p:spPr>
          <a:xfrm>
            <a:off x="3304094" y="374700"/>
            <a:ext cx="2242800" cy="906300"/>
          </a:xfrm>
          <a:prstGeom prst="rect">
            <a:avLst/>
          </a:prstGeom>
          <a:noFill/>
          <a:ln>
            <a:noFill/>
          </a:ln>
        </p:spPr>
        <p:txBody>
          <a:bodyPr lIns="91425" tIns="91425" rIns="91425" bIns="91425" anchor="t" anchorCtr="0">
            <a:noAutofit/>
          </a:bodyPr>
          <a:lstStyle/>
          <a:p>
            <a:pPr lvl="0" algn="ctr" rtl="0">
              <a:spcBef>
                <a:spcPts val="0"/>
              </a:spcBef>
              <a:buNone/>
            </a:pPr>
            <a:r>
              <a:rPr lang="en" sz="1600"/>
              <a:t>How is Social Security funded? What are the challenges facing the program?</a:t>
            </a:r>
          </a:p>
        </p:txBody>
      </p:sp>
      <p:sp>
        <p:nvSpPr>
          <p:cNvPr id="79" name="Shape 79"/>
          <p:cNvSpPr/>
          <p:nvPr/>
        </p:nvSpPr>
        <p:spPr>
          <a:xfrm>
            <a:off x="5126893" y="2199000"/>
            <a:ext cx="20511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lgn="ctr" rtl="0">
              <a:spcBef>
                <a:spcPts val="0"/>
              </a:spcBef>
              <a:buClr>
                <a:srgbClr val="000000"/>
              </a:buClr>
              <a:buFont typeface="Arial"/>
              <a:buNone/>
            </a:pPr>
            <a:endParaRPr/>
          </a:p>
        </p:txBody>
      </p:sp>
      <p:sp>
        <p:nvSpPr>
          <p:cNvPr id="80" name="Shape 80"/>
          <p:cNvSpPr txBox="1">
            <a:spLocks noGrp="1"/>
          </p:cNvSpPr>
          <p:nvPr>
            <p:ph type="body" idx="7"/>
          </p:nvPr>
        </p:nvSpPr>
        <p:spPr>
          <a:xfrm>
            <a:off x="5416699" y="2336550"/>
            <a:ext cx="1315499" cy="470400"/>
          </a:xfrm>
          <a:prstGeom prst="rect">
            <a:avLst/>
          </a:prstGeom>
          <a:noFill/>
          <a:ln>
            <a:noFill/>
          </a:ln>
        </p:spPr>
        <p:txBody>
          <a:bodyPr lIns="91425" tIns="91425" rIns="91425" bIns="91425" anchor="ctr" anchorCtr="0">
            <a:noAutofit/>
          </a:bodyPr>
          <a:lstStyle/>
          <a:p>
            <a:pPr lvl="0" algn="ctr" rtl="0">
              <a:lnSpc>
                <a:spcPct val="100000"/>
              </a:lnSpc>
              <a:spcBef>
                <a:spcPts val="0"/>
              </a:spcBef>
              <a:spcAft>
                <a:spcPts val="0"/>
              </a:spcAft>
              <a:buNone/>
            </a:pPr>
            <a:r>
              <a:rPr lang="en">
                <a:solidFill>
                  <a:schemeClr val="lt1"/>
                </a:solidFill>
              </a:rPr>
              <a:t>Medicare</a:t>
            </a:r>
          </a:p>
        </p:txBody>
      </p:sp>
      <p:grpSp>
        <p:nvGrpSpPr>
          <p:cNvPr id="81" name="Shape 81"/>
          <p:cNvGrpSpPr/>
          <p:nvPr/>
        </p:nvGrpSpPr>
        <p:grpSpPr>
          <a:xfrm>
            <a:off x="5973069" y="2938957"/>
            <a:ext cx="198899" cy="593655"/>
            <a:chOff x="5958946" y="2938957"/>
            <a:chExt cx="198899" cy="593655"/>
          </a:xfrm>
        </p:grpSpPr>
        <p:cxnSp>
          <p:nvCxnSpPr>
            <p:cNvPr id="82" name="Shape 82"/>
            <p:cNvCxnSpPr/>
            <p:nvPr/>
          </p:nvCxnSpPr>
          <p:spPr>
            <a:xfrm rot="10800000">
              <a:off x="6058408" y="2938957"/>
              <a:ext cx="0" cy="554700"/>
            </a:xfrm>
            <a:prstGeom prst="straightConnector1">
              <a:avLst/>
            </a:prstGeom>
            <a:noFill/>
            <a:ln w="9525" cap="flat" cmpd="sng">
              <a:solidFill>
                <a:schemeClr val="dk2"/>
              </a:solidFill>
              <a:prstDash val="solid"/>
              <a:round/>
              <a:headEnd type="none" w="lg" len="lg"/>
              <a:tailEnd type="none" w="lg" len="lg"/>
            </a:ln>
          </p:spPr>
        </p:cxnSp>
        <p:sp>
          <p:nvSpPr>
            <p:cNvPr id="83" name="Shape 83"/>
            <p:cNvSpPr/>
            <p:nvPr/>
          </p:nvSpPr>
          <p:spPr>
            <a:xfrm rot="10800000" flipH="1">
              <a:off x="5958946" y="3333713"/>
              <a:ext cx="198899" cy="198899"/>
            </a:xfrm>
            <a:prstGeom prst="ellipse">
              <a:avLst/>
            </a:prstGeom>
            <a:solidFill>
              <a:schemeClr val="accent6"/>
            </a:solidFill>
            <a:ln>
              <a:noFill/>
            </a:ln>
          </p:spPr>
          <p:txBody>
            <a:bodyPr lIns="91425" tIns="91425" rIns="91425" bIns="91425" anchor="ctr" anchorCtr="0">
              <a:noAutofit/>
            </a:bodyPr>
            <a:lstStyle/>
            <a:p>
              <a:pPr>
                <a:spcBef>
                  <a:spcPts val="0"/>
                </a:spcBef>
                <a:buNone/>
              </a:pPr>
              <a:endParaRPr/>
            </a:p>
          </p:txBody>
        </p:sp>
      </p:grpSp>
      <p:sp>
        <p:nvSpPr>
          <p:cNvPr id="84" name="Shape 84"/>
          <p:cNvSpPr txBox="1">
            <a:spLocks noGrp="1"/>
          </p:cNvSpPr>
          <p:nvPr>
            <p:ph type="body" idx="8"/>
          </p:nvPr>
        </p:nvSpPr>
        <p:spPr>
          <a:xfrm>
            <a:off x="5126902" y="3757725"/>
            <a:ext cx="2242800" cy="906300"/>
          </a:xfrm>
          <a:prstGeom prst="rect">
            <a:avLst/>
          </a:prstGeom>
          <a:noFill/>
          <a:ln>
            <a:noFill/>
          </a:ln>
        </p:spPr>
        <p:txBody>
          <a:bodyPr lIns="91425" tIns="91425" rIns="91425" bIns="91425" anchor="t" anchorCtr="0">
            <a:noAutofit/>
          </a:bodyPr>
          <a:lstStyle/>
          <a:p>
            <a:pPr lvl="0" algn="ctr" rtl="0">
              <a:spcBef>
                <a:spcPts val="0"/>
              </a:spcBef>
              <a:buNone/>
            </a:pPr>
            <a:r>
              <a:rPr lang="en" sz="1600"/>
              <a:t>What is Medicare? How is it funded and is it broken?</a:t>
            </a:r>
          </a:p>
        </p:txBody>
      </p:sp>
      <p:sp>
        <p:nvSpPr>
          <p:cNvPr id="85" name="Shape 85"/>
          <p:cNvSpPr/>
          <p:nvPr/>
        </p:nvSpPr>
        <p:spPr>
          <a:xfrm>
            <a:off x="6781813" y="2199000"/>
            <a:ext cx="20511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lgn="ctr" rtl="0">
              <a:spcBef>
                <a:spcPts val="0"/>
              </a:spcBef>
              <a:buClr>
                <a:srgbClr val="000000"/>
              </a:buClr>
              <a:buFont typeface="Arial"/>
              <a:buNone/>
            </a:pPr>
            <a:endParaRPr/>
          </a:p>
        </p:txBody>
      </p:sp>
      <p:sp>
        <p:nvSpPr>
          <p:cNvPr id="86" name="Shape 86"/>
          <p:cNvSpPr txBox="1">
            <a:spLocks noGrp="1"/>
          </p:cNvSpPr>
          <p:nvPr>
            <p:ph type="body" idx="9"/>
          </p:nvPr>
        </p:nvSpPr>
        <p:spPr>
          <a:xfrm>
            <a:off x="7111511" y="2336550"/>
            <a:ext cx="1315499" cy="470400"/>
          </a:xfrm>
          <a:prstGeom prst="rect">
            <a:avLst/>
          </a:prstGeom>
          <a:noFill/>
          <a:ln>
            <a:noFill/>
          </a:ln>
        </p:spPr>
        <p:txBody>
          <a:bodyPr lIns="91425" tIns="91425" rIns="91425" bIns="91425" anchor="ctr" anchorCtr="0">
            <a:noAutofit/>
          </a:bodyPr>
          <a:lstStyle/>
          <a:p>
            <a:pPr lvl="0" algn="ctr" rtl="0">
              <a:lnSpc>
                <a:spcPct val="100000"/>
              </a:lnSpc>
              <a:spcBef>
                <a:spcPts val="0"/>
              </a:spcBef>
              <a:spcAft>
                <a:spcPts val="0"/>
              </a:spcAft>
              <a:buNone/>
            </a:pPr>
            <a:r>
              <a:rPr lang="en">
                <a:solidFill>
                  <a:schemeClr val="lt1"/>
                </a:solidFill>
              </a:rPr>
              <a:t>Medicaid</a:t>
            </a:r>
          </a:p>
        </p:txBody>
      </p:sp>
      <p:grpSp>
        <p:nvGrpSpPr>
          <p:cNvPr id="87" name="Shape 87"/>
          <p:cNvGrpSpPr/>
          <p:nvPr/>
        </p:nvGrpSpPr>
        <p:grpSpPr>
          <a:xfrm>
            <a:off x="7669807" y="1610215"/>
            <a:ext cx="198899" cy="593656"/>
            <a:chOff x="3918083" y="1610215"/>
            <a:chExt cx="198899" cy="593656"/>
          </a:xfrm>
        </p:grpSpPr>
        <p:cxnSp>
          <p:nvCxnSpPr>
            <p:cNvPr id="88" name="Shape 88"/>
            <p:cNvCxnSpPr/>
            <p:nvPr/>
          </p:nvCxnSpPr>
          <p:spPr>
            <a:xfrm>
              <a:off x="4017546" y="1649171"/>
              <a:ext cx="0" cy="554700"/>
            </a:xfrm>
            <a:prstGeom prst="straightConnector1">
              <a:avLst/>
            </a:prstGeom>
            <a:noFill/>
            <a:ln w="9525" cap="flat" cmpd="sng">
              <a:solidFill>
                <a:schemeClr val="dk2"/>
              </a:solidFill>
              <a:prstDash val="solid"/>
              <a:round/>
              <a:headEnd type="none" w="lg" len="lg"/>
              <a:tailEnd type="none" w="lg" len="lg"/>
            </a:ln>
          </p:spPr>
        </p:cxnSp>
        <p:sp>
          <p:nvSpPr>
            <p:cNvPr id="89" name="Shape 89"/>
            <p:cNvSpPr/>
            <p:nvPr/>
          </p:nvSpPr>
          <p:spPr>
            <a:xfrm>
              <a:off x="3918083" y="1610215"/>
              <a:ext cx="198899" cy="198899"/>
            </a:xfrm>
            <a:prstGeom prst="ellipse">
              <a:avLst/>
            </a:prstGeom>
            <a:solidFill>
              <a:schemeClr val="accent6"/>
            </a:solidFill>
            <a:ln>
              <a:noFill/>
            </a:ln>
          </p:spPr>
          <p:txBody>
            <a:bodyPr lIns="91425" tIns="91425" rIns="91425" bIns="91425" anchor="ctr" anchorCtr="0">
              <a:noAutofit/>
            </a:bodyPr>
            <a:lstStyle/>
            <a:p>
              <a:pPr>
                <a:spcBef>
                  <a:spcPts val="0"/>
                </a:spcBef>
                <a:buNone/>
              </a:pPr>
              <a:endParaRPr/>
            </a:p>
          </p:txBody>
        </p:sp>
      </p:grpSp>
      <p:sp>
        <p:nvSpPr>
          <p:cNvPr id="90" name="Shape 90"/>
          <p:cNvSpPr txBox="1">
            <a:spLocks noGrp="1"/>
          </p:cNvSpPr>
          <p:nvPr>
            <p:ph type="body" idx="13"/>
          </p:nvPr>
        </p:nvSpPr>
        <p:spPr>
          <a:xfrm>
            <a:off x="6685978" y="374700"/>
            <a:ext cx="2242800" cy="906300"/>
          </a:xfrm>
          <a:prstGeom prst="rect">
            <a:avLst/>
          </a:prstGeom>
          <a:noFill/>
          <a:ln>
            <a:noFill/>
          </a:ln>
        </p:spPr>
        <p:txBody>
          <a:bodyPr lIns="91425" tIns="91425" rIns="91425" bIns="91425" anchor="t" anchorCtr="0">
            <a:noAutofit/>
          </a:bodyPr>
          <a:lstStyle/>
          <a:p>
            <a:pPr lvl="0" algn="ctr" rtl="0">
              <a:spcBef>
                <a:spcPts val="0"/>
              </a:spcBef>
              <a:buNone/>
            </a:pPr>
            <a:r>
              <a:rPr lang="en" sz="1600" dirty="0" smtClean="0"/>
              <a:t>Why </a:t>
            </a:r>
            <a:r>
              <a:rPr lang="en" sz="1600" dirty="0"/>
              <a:t>Medicaid is on everyone's </a:t>
            </a:r>
            <a:r>
              <a:rPr lang="en" sz="1600" dirty="0" smtClean="0"/>
              <a:t>mind?</a:t>
            </a:r>
            <a:endParaRPr lang="en" sz="1600" dirty="0"/>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p:nvPr/>
        </p:nvSpPr>
        <p:spPr>
          <a:xfrm>
            <a:off x="191325" y="152625"/>
            <a:ext cx="3533999" cy="618900"/>
          </a:xfrm>
          <a:prstGeom prst="rect">
            <a:avLst/>
          </a:prstGeom>
          <a:noFill/>
          <a:ln>
            <a:noFill/>
          </a:ln>
        </p:spPr>
        <p:txBody>
          <a:bodyPr lIns="91425" tIns="91425" rIns="91425" bIns="91425" anchor="t" anchorCtr="0">
            <a:noAutofit/>
          </a:bodyPr>
          <a:lstStyle/>
          <a:p>
            <a:pPr lvl="0" rtl="0">
              <a:spcBef>
                <a:spcPts val="0"/>
              </a:spcBef>
              <a:buNone/>
            </a:pPr>
            <a:r>
              <a:rPr lang="en" sz="3000">
                <a:solidFill>
                  <a:srgbClr val="F3F3F3"/>
                </a:solidFill>
                <a:latin typeface="Oswald"/>
                <a:ea typeface="Oswald"/>
                <a:cs typeface="Oswald"/>
                <a:sym typeface="Oswald"/>
              </a:rPr>
              <a:t>How does it all work?</a:t>
            </a:r>
          </a:p>
        </p:txBody>
      </p:sp>
      <p:pic>
        <p:nvPicPr>
          <p:cNvPr id="234" name="Shape 234"/>
          <p:cNvPicPr preferRelativeResize="0"/>
          <p:nvPr/>
        </p:nvPicPr>
        <p:blipFill>
          <a:blip r:embed="rId3">
            <a:alphaModFix/>
          </a:blip>
          <a:stretch>
            <a:fillRect/>
          </a:stretch>
        </p:blipFill>
        <p:spPr>
          <a:xfrm>
            <a:off x="1760075" y="911650"/>
            <a:ext cx="6073346" cy="38154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265500" y="1081400"/>
            <a:ext cx="4045199" cy="1710300"/>
          </a:xfrm>
          <a:prstGeom prst="rect">
            <a:avLst/>
          </a:prstGeom>
        </p:spPr>
        <p:txBody>
          <a:bodyPr lIns="91425" tIns="91425" rIns="91425" bIns="91425" anchor="b" anchorCtr="0">
            <a:noAutofit/>
          </a:bodyPr>
          <a:lstStyle/>
          <a:p>
            <a:pPr lvl="0" rtl="0">
              <a:spcBef>
                <a:spcPts val="0"/>
              </a:spcBef>
              <a:buNone/>
            </a:pPr>
            <a:r>
              <a:rPr lang="en"/>
              <a:t>Are we in trouble?</a:t>
            </a:r>
          </a:p>
        </p:txBody>
      </p:sp>
      <p:sp>
        <p:nvSpPr>
          <p:cNvPr id="240" name="Shape 240"/>
          <p:cNvSpPr txBox="1">
            <a:spLocks noGrp="1"/>
          </p:cNvSpPr>
          <p:nvPr>
            <p:ph type="body" idx="1"/>
          </p:nvPr>
        </p:nvSpPr>
        <p:spPr>
          <a:xfrm>
            <a:off x="4939500" y="724200"/>
            <a:ext cx="3837000" cy="3695099"/>
          </a:xfrm>
          <a:prstGeom prst="rect">
            <a:avLst/>
          </a:prstGeom>
        </p:spPr>
        <p:txBody>
          <a:bodyPr lIns="91425" tIns="91425" rIns="91425" bIns="91425" anchor="ctr" anchorCtr="0">
            <a:noAutofit/>
          </a:bodyPr>
          <a:lstStyle/>
          <a:p>
            <a:pPr lvl="0" rtl="0">
              <a:spcBef>
                <a:spcPts val="0"/>
              </a:spcBef>
              <a:buNone/>
            </a:pPr>
            <a:r>
              <a:rPr lang="en" sz="4200" dirty="0" smtClean="0">
                <a:solidFill>
                  <a:schemeClr val="bg1">
                    <a:lumMod val="75000"/>
                  </a:schemeClr>
                </a:solidFill>
                <a:latin typeface="Oswald"/>
                <a:ea typeface="Oswald"/>
                <a:cs typeface="Oswald"/>
                <a:sym typeface="Oswald"/>
              </a:rPr>
              <a:t>Ummm……</a:t>
            </a:r>
            <a:endParaRPr lang="en" sz="4200" dirty="0">
              <a:solidFill>
                <a:schemeClr val="bg1">
                  <a:lumMod val="75000"/>
                </a:schemeClr>
              </a:solidFill>
              <a:latin typeface="Oswald"/>
              <a:ea typeface="Oswald"/>
              <a:cs typeface="Oswald"/>
              <a:sym typeface="Oswald"/>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10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p:nvPr/>
        </p:nvSpPr>
        <p:spPr>
          <a:xfrm>
            <a:off x="247600" y="191325"/>
            <a:ext cx="4344299" cy="675299"/>
          </a:xfrm>
          <a:prstGeom prst="rect">
            <a:avLst/>
          </a:prstGeom>
          <a:noFill/>
          <a:ln>
            <a:noFill/>
          </a:ln>
        </p:spPr>
        <p:txBody>
          <a:bodyPr lIns="91425" tIns="91425" rIns="91425" bIns="91425" anchor="t" anchorCtr="0">
            <a:noAutofit/>
          </a:bodyPr>
          <a:lstStyle/>
          <a:p>
            <a:pPr lvl="0" rtl="0">
              <a:spcBef>
                <a:spcPts val="0"/>
              </a:spcBef>
              <a:buNone/>
            </a:pPr>
            <a:r>
              <a:rPr lang="en" sz="4200">
                <a:solidFill>
                  <a:srgbClr val="FFFFFF"/>
                </a:solidFill>
                <a:latin typeface="Oswald"/>
                <a:ea typeface="Oswald"/>
                <a:cs typeface="Oswald"/>
                <a:sym typeface="Oswald"/>
              </a:rPr>
              <a:t>Can it be fixed?</a:t>
            </a:r>
          </a:p>
        </p:txBody>
      </p:sp>
      <p:sp>
        <p:nvSpPr>
          <p:cNvPr id="246" name="Shape 246"/>
          <p:cNvSpPr/>
          <p:nvPr/>
        </p:nvSpPr>
        <p:spPr>
          <a:xfrm>
            <a:off x="297778" y="1149487"/>
            <a:ext cx="20511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lgn="ctr" rtl="0">
              <a:spcBef>
                <a:spcPts val="0"/>
              </a:spcBef>
              <a:buClr>
                <a:srgbClr val="000000"/>
              </a:buClr>
              <a:buFont typeface="Arial"/>
              <a:buNone/>
            </a:pPr>
            <a:endParaRPr/>
          </a:p>
        </p:txBody>
      </p:sp>
      <p:sp>
        <p:nvSpPr>
          <p:cNvPr id="247" name="Shape 247"/>
          <p:cNvSpPr/>
          <p:nvPr/>
        </p:nvSpPr>
        <p:spPr>
          <a:xfrm>
            <a:off x="247603" y="3570000"/>
            <a:ext cx="20511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lgn="ctr" rtl="0">
              <a:spcBef>
                <a:spcPts val="0"/>
              </a:spcBef>
              <a:buClr>
                <a:srgbClr val="000000"/>
              </a:buClr>
              <a:buFont typeface="Arial"/>
              <a:buNone/>
            </a:pPr>
            <a:endParaRPr/>
          </a:p>
        </p:txBody>
      </p:sp>
      <p:sp>
        <p:nvSpPr>
          <p:cNvPr id="248" name="Shape 248"/>
          <p:cNvSpPr/>
          <p:nvPr/>
        </p:nvSpPr>
        <p:spPr>
          <a:xfrm>
            <a:off x="247603" y="2290200"/>
            <a:ext cx="20511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lgn="ctr" rtl="0">
              <a:spcBef>
                <a:spcPts val="0"/>
              </a:spcBef>
              <a:buClr>
                <a:srgbClr val="000000"/>
              </a:buClr>
              <a:buFont typeface="Arial"/>
              <a:buNone/>
            </a:pPr>
            <a:endParaRPr/>
          </a:p>
        </p:txBody>
      </p:sp>
      <p:sp>
        <p:nvSpPr>
          <p:cNvPr id="249" name="Shape 249"/>
          <p:cNvSpPr txBox="1"/>
          <p:nvPr/>
        </p:nvSpPr>
        <p:spPr>
          <a:xfrm>
            <a:off x="472700" y="3707100"/>
            <a:ext cx="1826099" cy="471300"/>
          </a:xfrm>
          <a:prstGeom prst="rect">
            <a:avLst/>
          </a:prstGeom>
          <a:noFill/>
          <a:ln>
            <a:noFill/>
          </a:ln>
        </p:spPr>
        <p:txBody>
          <a:bodyPr lIns="91425" tIns="91425" rIns="91425" bIns="91425" anchor="t" anchorCtr="0">
            <a:noAutofit/>
          </a:bodyPr>
          <a:lstStyle/>
          <a:p>
            <a:pPr lvl="0" algn="ctr" rtl="0">
              <a:spcBef>
                <a:spcPts val="0"/>
              </a:spcBef>
              <a:buNone/>
            </a:pPr>
            <a:r>
              <a:rPr lang="en"/>
              <a:t>Improved Physician Payment</a:t>
            </a:r>
          </a:p>
        </p:txBody>
      </p:sp>
      <p:sp>
        <p:nvSpPr>
          <p:cNvPr id="250" name="Shape 250"/>
          <p:cNvSpPr txBox="1"/>
          <p:nvPr/>
        </p:nvSpPr>
        <p:spPr>
          <a:xfrm>
            <a:off x="608025" y="2402625"/>
            <a:ext cx="1581599" cy="471300"/>
          </a:xfrm>
          <a:prstGeom prst="rect">
            <a:avLst/>
          </a:prstGeom>
          <a:noFill/>
          <a:ln>
            <a:noFill/>
          </a:ln>
        </p:spPr>
        <p:txBody>
          <a:bodyPr lIns="91425" tIns="91425" rIns="91425" bIns="91425" anchor="t" anchorCtr="0">
            <a:noAutofit/>
          </a:bodyPr>
          <a:lstStyle/>
          <a:p>
            <a:pPr lvl="0" algn="ctr" rtl="0">
              <a:spcBef>
                <a:spcPts val="0"/>
              </a:spcBef>
              <a:buNone/>
            </a:pPr>
            <a:r>
              <a:rPr lang="en"/>
              <a:t>Standardized Benefits</a:t>
            </a:r>
          </a:p>
        </p:txBody>
      </p:sp>
      <p:pic>
        <p:nvPicPr>
          <p:cNvPr id="251" name="Shape 251"/>
          <p:cNvPicPr preferRelativeResize="0"/>
          <p:nvPr/>
        </p:nvPicPr>
        <p:blipFill>
          <a:blip r:embed="rId3">
            <a:alphaModFix/>
          </a:blip>
          <a:stretch>
            <a:fillRect/>
          </a:stretch>
        </p:blipFill>
        <p:spPr>
          <a:xfrm>
            <a:off x="2677908" y="1149499"/>
            <a:ext cx="4216341" cy="3166000"/>
          </a:xfrm>
          <a:prstGeom prst="rect">
            <a:avLst/>
          </a:prstGeom>
          <a:noFill/>
          <a:ln>
            <a:noFill/>
          </a:ln>
        </p:spPr>
      </p:pic>
      <p:sp>
        <p:nvSpPr>
          <p:cNvPr id="252" name="Shape 252"/>
          <p:cNvSpPr txBox="1"/>
          <p:nvPr/>
        </p:nvSpPr>
        <p:spPr>
          <a:xfrm>
            <a:off x="793275" y="1210037"/>
            <a:ext cx="1581599" cy="572699"/>
          </a:xfrm>
          <a:prstGeom prst="rect">
            <a:avLst/>
          </a:prstGeom>
          <a:noFill/>
          <a:ln>
            <a:noFill/>
          </a:ln>
        </p:spPr>
        <p:txBody>
          <a:bodyPr lIns="91425" tIns="91425" rIns="91425" bIns="91425" anchor="t" anchorCtr="0">
            <a:noAutofit/>
          </a:bodyPr>
          <a:lstStyle/>
          <a:p>
            <a:pPr algn="ctr" rtl="0">
              <a:spcBef>
                <a:spcPts val="0"/>
              </a:spcBef>
              <a:buNone/>
            </a:pPr>
            <a:r>
              <a:rPr lang="en"/>
              <a:t>Uniform </a:t>
            </a:r>
          </a:p>
          <a:p>
            <a:pPr lvl="0" algn="ctr" rtl="0">
              <a:spcBef>
                <a:spcPts val="0"/>
              </a:spcBef>
              <a:buNone/>
            </a:pPr>
            <a:r>
              <a:rPr lang="en"/>
              <a:t>Eligibility</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Shape 257"/>
          <p:cNvPicPr preferRelativeResize="0"/>
          <p:nvPr/>
        </p:nvPicPr>
        <p:blipFill>
          <a:blip r:embed="rId3">
            <a:alphaModFix/>
          </a:blip>
          <a:stretch>
            <a:fillRect/>
          </a:stretch>
        </p:blipFill>
        <p:spPr>
          <a:xfrm>
            <a:off x="1838325" y="1514475"/>
            <a:ext cx="5467350" cy="3028950"/>
          </a:xfrm>
          <a:prstGeom prst="rect">
            <a:avLst/>
          </a:prstGeom>
          <a:noFill/>
          <a:ln>
            <a:noFill/>
          </a:ln>
        </p:spPr>
      </p:pic>
      <p:sp>
        <p:nvSpPr>
          <p:cNvPr id="258" name="Shape 258"/>
          <p:cNvSpPr txBox="1"/>
          <p:nvPr/>
        </p:nvSpPr>
        <p:spPr>
          <a:xfrm>
            <a:off x="247600" y="191325"/>
            <a:ext cx="4344299" cy="675299"/>
          </a:xfrm>
          <a:prstGeom prst="rect">
            <a:avLst/>
          </a:prstGeom>
          <a:noFill/>
          <a:ln>
            <a:noFill/>
          </a:ln>
        </p:spPr>
        <p:txBody>
          <a:bodyPr lIns="91425" tIns="91425" rIns="91425" bIns="91425" anchor="t" anchorCtr="0">
            <a:noAutofit/>
          </a:bodyPr>
          <a:lstStyle/>
          <a:p>
            <a:pPr lvl="0" rtl="0">
              <a:spcBef>
                <a:spcPts val="0"/>
              </a:spcBef>
              <a:buNone/>
            </a:pPr>
            <a:r>
              <a:rPr lang="en" sz="4200">
                <a:solidFill>
                  <a:srgbClr val="FFFFFF"/>
                </a:solidFill>
                <a:latin typeface="Oswald"/>
                <a:ea typeface="Oswald"/>
                <a:cs typeface="Oswald"/>
                <a:sym typeface="Oswald"/>
              </a:rPr>
              <a:t>Medicaid Expansion</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p:nvPr/>
        </p:nvSpPr>
        <p:spPr>
          <a:xfrm>
            <a:off x="5503650" y="4418250"/>
            <a:ext cx="3533999" cy="618900"/>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F3F3F3"/>
                </a:solidFill>
                <a:latin typeface="Oswald"/>
                <a:ea typeface="Oswald"/>
                <a:cs typeface="Oswald"/>
                <a:sym typeface="Oswald"/>
              </a:rPr>
              <a:t>Fin</a:t>
            </a:r>
          </a:p>
        </p:txBody>
      </p:sp>
      <p:pic>
        <p:nvPicPr>
          <p:cNvPr id="264" name="Shape 264"/>
          <p:cNvPicPr preferRelativeResize="0"/>
          <p:nvPr/>
        </p:nvPicPr>
        <p:blipFill>
          <a:blip r:embed="rId3">
            <a:alphaModFix/>
          </a:blip>
          <a:stretch>
            <a:fillRect/>
          </a:stretch>
        </p:blipFill>
        <p:spPr>
          <a:xfrm>
            <a:off x="2309375" y="823900"/>
            <a:ext cx="4762500" cy="34956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References</a:t>
            </a:r>
          </a:p>
        </p:txBody>
      </p:sp>
      <p:sp>
        <p:nvSpPr>
          <p:cNvPr id="270" name="Shape 270"/>
          <p:cNvSpPr txBox="1">
            <a:spLocks noGrp="1"/>
          </p:cNvSpPr>
          <p:nvPr>
            <p:ph type="body" idx="1"/>
          </p:nvPr>
        </p:nvSpPr>
        <p:spPr>
          <a:xfrm>
            <a:off x="311700" y="956675"/>
            <a:ext cx="8520599" cy="3612300"/>
          </a:xfrm>
          <a:prstGeom prst="rect">
            <a:avLst/>
          </a:prstGeom>
        </p:spPr>
        <p:txBody>
          <a:bodyPr lIns="91425" tIns="91425" rIns="91425" bIns="91425" anchor="t" anchorCtr="0">
            <a:noAutofit/>
          </a:bodyPr>
          <a:lstStyle/>
          <a:p>
            <a:pPr rtl="0">
              <a:spcBef>
                <a:spcPts val="0"/>
              </a:spcBef>
              <a:buNone/>
            </a:pPr>
            <a:r>
              <a:rPr lang="en" sz="1200">
                <a:solidFill>
                  <a:srgbClr val="000000"/>
                </a:solidFill>
                <a:latin typeface="Arial"/>
                <a:ea typeface="Arial"/>
                <a:cs typeface="Arial"/>
                <a:sym typeface="Arial"/>
              </a:rPr>
              <a:t>How is Medicare funded? (2015). Retrieved from:</a:t>
            </a:r>
            <a:r>
              <a:rPr lang="en" sz="1200">
                <a:solidFill>
                  <a:srgbClr val="000000"/>
                </a:solidFill>
                <a:latin typeface="Arial"/>
                <a:ea typeface="Arial"/>
                <a:cs typeface="Arial"/>
                <a:sym typeface="Arial"/>
                <a:hlinkClick r:id="rId3"/>
              </a:rPr>
              <a:t> </a:t>
            </a:r>
            <a:r>
              <a:rPr lang="en" sz="1200" u="sng">
                <a:solidFill>
                  <a:srgbClr val="000000"/>
                </a:solidFill>
                <a:latin typeface="Arial"/>
                <a:ea typeface="Arial"/>
                <a:cs typeface="Arial"/>
                <a:sym typeface="Arial"/>
                <a:hlinkClick r:id="rId3"/>
              </a:rPr>
              <a:t>www.medicare.gov</a:t>
            </a:r>
          </a:p>
          <a:p>
            <a:pPr rtl="0">
              <a:spcBef>
                <a:spcPts val="0"/>
              </a:spcBef>
              <a:buNone/>
            </a:pPr>
            <a:r>
              <a:rPr lang="en" sz="1200">
                <a:solidFill>
                  <a:srgbClr val="000000"/>
                </a:solidFill>
                <a:latin typeface="Arial"/>
                <a:ea typeface="Arial"/>
                <a:cs typeface="Arial"/>
                <a:sym typeface="Arial"/>
              </a:rPr>
              <a:t>Desilver, D. (2015). 5 facts about Social Security. Pew Research Center, 1-5</a:t>
            </a:r>
          </a:p>
          <a:p>
            <a:pPr rtl="0">
              <a:spcBef>
                <a:spcPts val="0"/>
              </a:spcBef>
              <a:buNone/>
            </a:pPr>
            <a:r>
              <a:rPr lang="en" sz="1200">
                <a:solidFill>
                  <a:srgbClr val="000000"/>
                </a:solidFill>
                <a:latin typeface="Arial"/>
                <a:ea typeface="Arial"/>
                <a:cs typeface="Arial"/>
                <a:sym typeface="Arial"/>
              </a:rPr>
              <a:t>Koba, M. (2011).  Medicare and Medicaid: CNBC explains. Retrieved from:</a:t>
            </a:r>
            <a:r>
              <a:rPr lang="en" sz="1200">
                <a:solidFill>
                  <a:srgbClr val="000000"/>
                </a:solidFill>
                <a:latin typeface="Arial"/>
                <a:ea typeface="Arial"/>
                <a:cs typeface="Arial"/>
                <a:sym typeface="Arial"/>
                <a:hlinkClick r:id="rId4"/>
              </a:rPr>
              <a:t> </a:t>
            </a:r>
            <a:r>
              <a:rPr lang="en" sz="1200" u="sng">
                <a:solidFill>
                  <a:srgbClr val="000000"/>
                </a:solidFill>
                <a:latin typeface="Arial"/>
                <a:ea typeface="Arial"/>
                <a:cs typeface="Arial"/>
                <a:sym typeface="Arial"/>
                <a:hlinkClick r:id="rId4"/>
              </a:rPr>
              <a:t>http://cnbc.com/id/43992654</a:t>
            </a:r>
          </a:p>
          <a:p>
            <a:pPr rtl="0">
              <a:spcBef>
                <a:spcPts val="0"/>
              </a:spcBef>
              <a:buNone/>
            </a:pPr>
            <a:r>
              <a:rPr lang="en" sz="1200">
                <a:solidFill>
                  <a:srgbClr val="000000"/>
                </a:solidFill>
                <a:latin typeface="Arial"/>
                <a:ea typeface="Arial"/>
                <a:cs typeface="Arial"/>
                <a:sym typeface="Arial"/>
              </a:rPr>
              <a:t>Moscovitz, I. (2012).  5 huge myths about social security. Retrieved from:</a:t>
            </a:r>
            <a:r>
              <a:rPr lang="en" sz="1200">
                <a:solidFill>
                  <a:srgbClr val="000000"/>
                </a:solidFill>
                <a:latin typeface="Arial"/>
                <a:ea typeface="Arial"/>
                <a:cs typeface="Arial"/>
                <a:sym typeface="Arial"/>
                <a:hlinkClick r:id="rId5"/>
              </a:rPr>
              <a:t> </a:t>
            </a:r>
            <a:r>
              <a:rPr lang="en" sz="1200" u="sng">
                <a:solidFill>
                  <a:srgbClr val="000000"/>
                </a:solidFill>
                <a:latin typeface="Arial"/>
                <a:ea typeface="Arial"/>
                <a:cs typeface="Arial"/>
                <a:sym typeface="Arial"/>
                <a:hlinkClick r:id="rId5"/>
              </a:rPr>
              <a:t>https://www.fool.com/retirement/general/2012/10/15/5</a:t>
            </a:r>
          </a:p>
          <a:p>
            <a:pPr rtl="0">
              <a:spcBef>
                <a:spcPts val="0"/>
              </a:spcBef>
              <a:buNone/>
            </a:pPr>
            <a:r>
              <a:rPr lang="en" sz="1200">
                <a:solidFill>
                  <a:srgbClr val="000000"/>
                </a:solidFill>
                <a:latin typeface="Arial"/>
                <a:ea typeface="Arial"/>
                <a:cs typeface="Arial"/>
                <a:sym typeface="Arial"/>
              </a:rPr>
              <a:t>Policy basics: Introduction to Medicaid. (2015). Retrieved from:</a:t>
            </a:r>
            <a:r>
              <a:rPr lang="en" sz="1200">
                <a:solidFill>
                  <a:srgbClr val="000000"/>
                </a:solidFill>
                <a:latin typeface="Arial"/>
                <a:ea typeface="Arial"/>
                <a:cs typeface="Arial"/>
                <a:sym typeface="Arial"/>
                <a:hlinkClick r:id="rId6"/>
              </a:rPr>
              <a:t> </a:t>
            </a:r>
            <a:r>
              <a:rPr lang="en" sz="1200" u="sng">
                <a:solidFill>
                  <a:srgbClr val="000000"/>
                </a:solidFill>
                <a:latin typeface="Arial"/>
                <a:ea typeface="Arial"/>
                <a:cs typeface="Arial"/>
                <a:sym typeface="Arial"/>
                <a:hlinkClick r:id="rId6"/>
              </a:rPr>
              <a:t>http://www.cbpp.org/research/health/policy-basics-introduction-to-medicaid</a:t>
            </a:r>
          </a:p>
          <a:p>
            <a:pPr rtl="0">
              <a:spcBef>
                <a:spcPts val="0"/>
              </a:spcBef>
              <a:buNone/>
            </a:pPr>
            <a:r>
              <a:rPr lang="en" sz="1200">
                <a:solidFill>
                  <a:srgbClr val="000000"/>
                </a:solidFill>
                <a:latin typeface="Arial"/>
                <a:ea typeface="Arial"/>
                <a:cs typeface="Arial"/>
                <a:sym typeface="Arial"/>
              </a:rPr>
              <a:t>The facts on Medicare spending and financing. (2015). Retrieved from:</a:t>
            </a:r>
            <a:r>
              <a:rPr lang="en" sz="1200">
                <a:solidFill>
                  <a:srgbClr val="000000"/>
                </a:solidFill>
                <a:latin typeface="Arial"/>
                <a:ea typeface="Arial"/>
                <a:cs typeface="Arial"/>
                <a:sym typeface="Arial"/>
                <a:hlinkClick r:id="rId7"/>
              </a:rPr>
              <a:t> </a:t>
            </a:r>
            <a:r>
              <a:rPr lang="en" sz="1200" u="sng">
                <a:solidFill>
                  <a:srgbClr val="000000"/>
                </a:solidFill>
                <a:latin typeface="Arial"/>
                <a:ea typeface="Arial"/>
                <a:cs typeface="Arial"/>
                <a:sym typeface="Arial"/>
                <a:hlinkClick r:id="rId7"/>
              </a:rPr>
              <a:t>http://kff.org/medicare/fact-sheet/mediccare-spending-and-financing-fact-sheet</a:t>
            </a:r>
          </a:p>
          <a:p>
            <a:pPr rtl="0">
              <a:spcBef>
                <a:spcPts val="0"/>
              </a:spcBef>
              <a:buNone/>
            </a:pPr>
            <a:r>
              <a:rPr lang="en" sz="1200">
                <a:solidFill>
                  <a:srgbClr val="000000"/>
                </a:solidFill>
                <a:latin typeface="Arial"/>
                <a:ea typeface="Arial"/>
                <a:cs typeface="Arial"/>
                <a:sym typeface="Arial"/>
              </a:rPr>
              <a:t>The future of Social Security and you: To sustain Social Security in the future, some changes may need to be made.  (2015).  Retrieved from:</a:t>
            </a:r>
            <a:r>
              <a:rPr lang="en" sz="1200">
                <a:solidFill>
                  <a:srgbClr val="000000"/>
                </a:solidFill>
                <a:latin typeface="Arial"/>
                <a:ea typeface="Arial"/>
                <a:cs typeface="Arial"/>
                <a:sym typeface="Arial"/>
                <a:hlinkClick r:id="rId8"/>
              </a:rPr>
              <a:t> </a:t>
            </a:r>
            <a:r>
              <a:rPr lang="en" sz="1200" u="sng">
                <a:solidFill>
                  <a:srgbClr val="000000"/>
                </a:solidFill>
                <a:latin typeface="Arial"/>
                <a:ea typeface="Arial"/>
                <a:cs typeface="Arial"/>
                <a:sym typeface="Arial"/>
                <a:hlinkClick r:id="rId8"/>
              </a:rPr>
              <a:t>https://www.fidelity.com/viewpoints/retirement-social-security-future</a:t>
            </a:r>
          </a:p>
          <a:p>
            <a:pPr rtl="0">
              <a:spcBef>
                <a:spcPts val="0"/>
              </a:spcBef>
              <a:buNone/>
            </a:pPr>
            <a:endParaRPr/>
          </a:p>
          <a:p>
            <a:pPr>
              <a:spcBef>
                <a:spcPts val="0"/>
              </a:spcBef>
              <a:buNone/>
            </a:pP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57475"/>
            <a:ext cx="8520599" cy="572699"/>
          </a:xfrm>
          <a:prstGeom prst="rect">
            <a:avLst/>
          </a:prstGeom>
        </p:spPr>
        <p:txBody>
          <a:bodyPr lIns="91425" tIns="91425" rIns="91425" bIns="91425" anchor="t" anchorCtr="0">
            <a:noAutofit/>
          </a:bodyPr>
          <a:lstStyle/>
          <a:p>
            <a:pPr>
              <a:spcBef>
                <a:spcPts val="0"/>
              </a:spcBef>
              <a:buNone/>
            </a:pPr>
            <a:r>
              <a:rPr lang="en"/>
              <a:t>Government Entitlements </a:t>
            </a:r>
          </a:p>
        </p:txBody>
      </p:sp>
      <p:sp>
        <p:nvSpPr>
          <p:cNvPr id="96" name="Shape 96"/>
          <p:cNvSpPr txBox="1">
            <a:spLocks noGrp="1"/>
          </p:cNvSpPr>
          <p:nvPr>
            <p:ph type="body" idx="1"/>
          </p:nvPr>
        </p:nvSpPr>
        <p:spPr>
          <a:xfrm>
            <a:off x="398900" y="1526075"/>
            <a:ext cx="8520599" cy="3416400"/>
          </a:xfrm>
          <a:prstGeom prst="rect">
            <a:avLst/>
          </a:prstGeom>
        </p:spPr>
        <p:txBody>
          <a:bodyPr lIns="91425" tIns="91425" rIns="91425" bIns="91425" anchor="t" anchorCtr="0">
            <a:noAutofit/>
          </a:bodyPr>
          <a:lstStyle/>
          <a:p>
            <a:pPr algn="ctr">
              <a:spcBef>
                <a:spcPts val="0"/>
              </a:spcBef>
              <a:buNone/>
            </a:pPr>
            <a:r>
              <a:rPr lang="en" sz="2400"/>
              <a:t>“An entitlement program is a type of “government program that provides individuals with personal financial benefits (or sometimes special government-provided goods or services) to which an indefinite (but usually rather large) number of potential beneficiaries have a legal right” </a:t>
            </a:r>
            <a:r>
              <a:rPr lang="en" sz="800"/>
              <a:t>(Johnson, 2005)</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Included Programs</a:t>
            </a:r>
          </a:p>
        </p:txBody>
      </p:sp>
      <p:pic>
        <p:nvPicPr>
          <p:cNvPr id="102" name="Shape 102"/>
          <p:cNvPicPr preferRelativeResize="0"/>
          <p:nvPr/>
        </p:nvPicPr>
        <p:blipFill>
          <a:blip r:embed="rId3">
            <a:alphaModFix/>
          </a:blip>
          <a:stretch>
            <a:fillRect/>
          </a:stretch>
        </p:blipFill>
        <p:spPr>
          <a:xfrm>
            <a:off x="2121275" y="1198547"/>
            <a:ext cx="4901425" cy="3561174"/>
          </a:xfrm>
          <a:prstGeom prst="rect">
            <a:avLst/>
          </a:prstGeom>
          <a:noFill/>
          <a:ln>
            <a:noFill/>
          </a:ln>
        </p:spPr>
      </p:pic>
      <p:sp>
        <p:nvSpPr>
          <p:cNvPr id="103" name="Shape 103"/>
          <p:cNvSpPr/>
          <p:nvPr/>
        </p:nvSpPr>
        <p:spPr>
          <a:xfrm>
            <a:off x="50178" y="1412912"/>
            <a:ext cx="20511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lgn="ctr" rtl="0">
              <a:spcBef>
                <a:spcPts val="0"/>
              </a:spcBef>
              <a:buClr>
                <a:srgbClr val="000000"/>
              </a:buClr>
              <a:buFont typeface="Arial"/>
              <a:buNone/>
            </a:pPr>
            <a:endParaRPr/>
          </a:p>
        </p:txBody>
      </p:sp>
      <p:sp>
        <p:nvSpPr>
          <p:cNvPr id="104" name="Shape 104"/>
          <p:cNvSpPr/>
          <p:nvPr/>
        </p:nvSpPr>
        <p:spPr>
          <a:xfrm>
            <a:off x="3" y="3833425"/>
            <a:ext cx="20511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lgn="ctr" rtl="0">
              <a:spcBef>
                <a:spcPts val="0"/>
              </a:spcBef>
              <a:buClr>
                <a:srgbClr val="000000"/>
              </a:buClr>
              <a:buFont typeface="Arial"/>
              <a:buNone/>
            </a:pPr>
            <a:endParaRPr/>
          </a:p>
        </p:txBody>
      </p:sp>
      <p:sp>
        <p:nvSpPr>
          <p:cNvPr id="105" name="Shape 105"/>
          <p:cNvSpPr/>
          <p:nvPr/>
        </p:nvSpPr>
        <p:spPr>
          <a:xfrm>
            <a:off x="3" y="2553625"/>
            <a:ext cx="20511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lgn="ctr" rtl="0">
              <a:spcBef>
                <a:spcPts val="0"/>
              </a:spcBef>
              <a:buClr>
                <a:srgbClr val="000000"/>
              </a:buClr>
              <a:buFont typeface="Arial"/>
              <a:buNone/>
            </a:pPr>
            <a:endParaRPr/>
          </a:p>
        </p:txBody>
      </p:sp>
      <p:sp>
        <p:nvSpPr>
          <p:cNvPr id="106" name="Shape 106"/>
          <p:cNvSpPr/>
          <p:nvPr/>
        </p:nvSpPr>
        <p:spPr>
          <a:xfrm rot="10800000">
            <a:off x="7092903" y="1412924"/>
            <a:ext cx="20511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lgn="ctr" rtl="0">
              <a:spcBef>
                <a:spcPts val="0"/>
              </a:spcBef>
              <a:buClr>
                <a:srgbClr val="000000"/>
              </a:buClr>
              <a:buFont typeface="Arial"/>
              <a:buNone/>
            </a:pPr>
            <a:endParaRPr/>
          </a:p>
        </p:txBody>
      </p:sp>
      <p:sp>
        <p:nvSpPr>
          <p:cNvPr id="107" name="Shape 107"/>
          <p:cNvSpPr/>
          <p:nvPr/>
        </p:nvSpPr>
        <p:spPr>
          <a:xfrm rot="10800000">
            <a:off x="7092878" y="3833424"/>
            <a:ext cx="20511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lgn="ctr" rtl="0">
              <a:spcBef>
                <a:spcPts val="0"/>
              </a:spcBef>
              <a:buClr>
                <a:srgbClr val="000000"/>
              </a:buClr>
              <a:buFont typeface="Arial"/>
              <a:buNone/>
            </a:pPr>
            <a:endParaRPr/>
          </a:p>
        </p:txBody>
      </p:sp>
      <p:sp>
        <p:nvSpPr>
          <p:cNvPr id="108" name="Shape 108"/>
          <p:cNvSpPr/>
          <p:nvPr/>
        </p:nvSpPr>
        <p:spPr>
          <a:xfrm rot="10800000">
            <a:off x="7092878" y="2623162"/>
            <a:ext cx="20511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lgn="ctr" rtl="0">
              <a:spcBef>
                <a:spcPts val="0"/>
              </a:spcBef>
              <a:buClr>
                <a:srgbClr val="000000"/>
              </a:buClr>
              <a:buFont typeface="Arial"/>
              <a:buNone/>
            </a:pPr>
            <a:endParaRPr/>
          </a:p>
        </p:txBody>
      </p:sp>
      <p:sp>
        <p:nvSpPr>
          <p:cNvPr id="109" name="Shape 109"/>
          <p:cNvSpPr txBox="1"/>
          <p:nvPr/>
        </p:nvSpPr>
        <p:spPr>
          <a:xfrm>
            <a:off x="469475" y="1549662"/>
            <a:ext cx="1581599" cy="572699"/>
          </a:xfrm>
          <a:prstGeom prst="rect">
            <a:avLst/>
          </a:prstGeom>
          <a:noFill/>
          <a:ln>
            <a:noFill/>
          </a:ln>
        </p:spPr>
        <p:txBody>
          <a:bodyPr lIns="91425" tIns="91425" rIns="91425" bIns="91425" anchor="t" anchorCtr="0">
            <a:noAutofit/>
          </a:bodyPr>
          <a:lstStyle/>
          <a:p>
            <a:pPr algn="ctr">
              <a:spcBef>
                <a:spcPts val="0"/>
              </a:spcBef>
              <a:buNone/>
            </a:pPr>
            <a:r>
              <a:rPr lang="en"/>
              <a:t>Social Security</a:t>
            </a:r>
          </a:p>
        </p:txBody>
      </p:sp>
      <p:sp>
        <p:nvSpPr>
          <p:cNvPr id="110" name="Shape 110"/>
          <p:cNvSpPr txBox="1"/>
          <p:nvPr/>
        </p:nvSpPr>
        <p:spPr>
          <a:xfrm>
            <a:off x="845025" y="3970512"/>
            <a:ext cx="1070999" cy="471300"/>
          </a:xfrm>
          <a:prstGeom prst="rect">
            <a:avLst/>
          </a:prstGeom>
          <a:noFill/>
          <a:ln>
            <a:noFill/>
          </a:ln>
        </p:spPr>
        <p:txBody>
          <a:bodyPr lIns="91425" tIns="91425" rIns="91425" bIns="91425" anchor="t" anchorCtr="0">
            <a:noAutofit/>
          </a:bodyPr>
          <a:lstStyle/>
          <a:p>
            <a:pPr lvl="0" algn="ctr" rtl="0">
              <a:spcBef>
                <a:spcPts val="0"/>
              </a:spcBef>
              <a:buNone/>
            </a:pPr>
            <a:r>
              <a:rPr lang="en"/>
              <a:t>Medicaid</a:t>
            </a:r>
          </a:p>
        </p:txBody>
      </p:sp>
      <p:sp>
        <p:nvSpPr>
          <p:cNvPr id="111" name="Shape 111"/>
          <p:cNvSpPr txBox="1"/>
          <p:nvPr/>
        </p:nvSpPr>
        <p:spPr>
          <a:xfrm>
            <a:off x="871050" y="2666050"/>
            <a:ext cx="1070999" cy="471300"/>
          </a:xfrm>
          <a:prstGeom prst="rect">
            <a:avLst/>
          </a:prstGeom>
          <a:noFill/>
          <a:ln>
            <a:noFill/>
          </a:ln>
        </p:spPr>
        <p:txBody>
          <a:bodyPr lIns="91425" tIns="91425" rIns="91425" bIns="91425" anchor="t" anchorCtr="0">
            <a:noAutofit/>
          </a:bodyPr>
          <a:lstStyle/>
          <a:p>
            <a:pPr lvl="0" algn="l" rtl="0">
              <a:spcBef>
                <a:spcPts val="0"/>
              </a:spcBef>
              <a:buNone/>
            </a:pPr>
            <a:r>
              <a:rPr lang="en"/>
              <a:t>Medicare</a:t>
            </a:r>
          </a:p>
        </p:txBody>
      </p:sp>
      <p:sp>
        <p:nvSpPr>
          <p:cNvPr id="112" name="Shape 112"/>
          <p:cNvSpPr txBox="1"/>
          <p:nvPr/>
        </p:nvSpPr>
        <p:spPr>
          <a:xfrm>
            <a:off x="7151750" y="1551387"/>
            <a:ext cx="1070999" cy="471300"/>
          </a:xfrm>
          <a:prstGeom prst="rect">
            <a:avLst/>
          </a:prstGeom>
          <a:noFill/>
          <a:ln>
            <a:noFill/>
          </a:ln>
        </p:spPr>
        <p:txBody>
          <a:bodyPr lIns="91425" tIns="91425" rIns="91425" bIns="91425" anchor="t" anchorCtr="0">
            <a:noAutofit/>
          </a:bodyPr>
          <a:lstStyle/>
          <a:p>
            <a:pPr lvl="0" algn="ctr" rtl="0">
              <a:spcBef>
                <a:spcPts val="0"/>
              </a:spcBef>
              <a:buNone/>
            </a:pPr>
            <a:r>
              <a:rPr lang="en"/>
              <a:t>Welfare</a:t>
            </a:r>
          </a:p>
        </p:txBody>
      </p:sp>
      <p:sp>
        <p:nvSpPr>
          <p:cNvPr id="113" name="Shape 113"/>
          <p:cNvSpPr txBox="1"/>
          <p:nvPr/>
        </p:nvSpPr>
        <p:spPr>
          <a:xfrm>
            <a:off x="7304150" y="4046725"/>
            <a:ext cx="1299600" cy="471300"/>
          </a:xfrm>
          <a:prstGeom prst="rect">
            <a:avLst/>
          </a:prstGeom>
          <a:noFill/>
          <a:ln>
            <a:noFill/>
          </a:ln>
        </p:spPr>
        <p:txBody>
          <a:bodyPr lIns="91425" tIns="91425" rIns="91425" bIns="91425" anchor="t" anchorCtr="0">
            <a:noAutofit/>
          </a:bodyPr>
          <a:lstStyle/>
          <a:p>
            <a:pPr lvl="0" algn="ctr" rtl="0">
              <a:spcBef>
                <a:spcPts val="0"/>
              </a:spcBef>
              <a:buNone/>
            </a:pPr>
            <a:r>
              <a:rPr lang="en"/>
              <a:t>Food Stamps</a:t>
            </a:r>
          </a:p>
        </p:txBody>
      </p:sp>
      <p:sp>
        <p:nvSpPr>
          <p:cNvPr id="114" name="Shape 114"/>
          <p:cNvSpPr txBox="1"/>
          <p:nvPr/>
        </p:nvSpPr>
        <p:spPr>
          <a:xfrm>
            <a:off x="7201925" y="2760275"/>
            <a:ext cx="1451999" cy="471300"/>
          </a:xfrm>
          <a:prstGeom prst="rect">
            <a:avLst/>
          </a:prstGeom>
          <a:noFill/>
          <a:ln>
            <a:noFill/>
          </a:ln>
        </p:spPr>
        <p:txBody>
          <a:bodyPr lIns="91425" tIns="91425" rIns="91425" bIns="91425" anchor="t" anchorCtr="0">
            <a:noAutofit/>
          </a:bodyPr>
          <a:lstStyle/>
          <a:p>
            <a:pPr lvl="0" algn="ctr" rtl="0">
              <a:spcBef>
                <a:spcPts val="0"/>
              </a:spcBef>
              <a:buNone/>
            </a:pPr>
            <a:r>
              <a:rPr lang="en"/>
              <a:t>Unemployment </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253050" y="672100"/>
            <a:ext cx="4045199" cy="1707000"/>
          </a:xfrm>
          <a:prstGeom prst="rect">
            <a:avLst/>
          </a:prstGeom>
        </p:spPr>
        <p:txBody>
          <a:bodyPr lIns="91425" tIns="91425" rIns="91425" bIns="91425" anchor="ctr" anchorCtr="0">
            <a:noAutofit/>
          </a:bodyPr>
          <a:lstStyle/>
          <a:p>
            <a:pPr>
              <a:spcBef>
                <a:spcPts val="0"/>
              </a:spcBef>
              <a:buNone/>
            </a:pPr>
            <a:r>
              <a:rPr lang="en"/>
              <a:t>Social Security</a:t>
            </a:r>
          </a:p>
        </p:txBody>
      </p:sp>
      <p:pic>
        <p:nvPicPr>
          <p:cNvPr id="120" name="Shape 120"/>
          <p:cNvPicPr preferRelativeResize="0"/>
          <p:nvPr/>
        </p:nvPicPr>
        <p:blipFill>
          <a:blip r:embed="rId3">
            <a:alphaModFix/>
          </a:blip>
          <a:stretch>
            <a:fillRect/>
          </a:stretch>
        </p:blipFill>
        <p:spPr>
          <a:xfrm>
            <a:off x="520975" y="1940528"/>
            <a:ext cx="3509349" cy="2132399"/>
          </a:xfrm>
          <a:prstGeom prst="rect">
            <a:avLst/>
          </a:prstGeom>
          <a:noFill/>
          <a:ln>
            <a:noFill/>
          </a:ln>
        </p:spPr>
      </p:pic>
      <p:sp>
        <p:nvSpPr>
          <p:cNvPr id="121" name="Shape 121"/>
          <p:cNvSpPr txBox="1"/>
          <p:nvPr/>
        </p:nvSpPr>
        <p:spPr>
          <a:xfrm>
            <a:off x="4857050" y="859325"/>
            <a:ext cx="3885599" cy="3312900"/>
          </a:xfrm>
          <a:prstGeom prst="rect">
            <a:avLst/>
          </a:prstGeom>
          <a:noFill/>
          <a:ln>
            <a:noFill/>
          </a:ln>
        </p:spPr>
        <p:txBody>
          <a:bodyPr lIns="91425" tIns="91425" rIns="91425" bIns="91425" anchor="t" anchorCtr="0">
            <a:noAutofit/>
          </a:bodyPr>
          <a:lstStyle/>
          <a:p>
            <a:pPr algn="ctr">
              <a:spcBef>
                <a:spcPts val="0"/>
              </a:spcBef>
              <a:buNone/>
            </a:pPr>
            <a:r>
              <a:rPr lang="en" sz="2000" i="1" dirty="0">
                <a:solidFill>
                  <a:schemeClr val="lt1"/>
                </a:solidFill>
              </a:rPr>
              <a:t>“We can never insure one hundred percent of the population against one hundred percent of the hazards and vicissitudes of life...we have tried to frame a law which will give some measure of protection to the average citizen and to his family against the loss of a job and against poverty-ridden old age.</a:t>
            </a:r>
            <a:r>
              <a:rPr lang="en" sz="2000" dirty="0">
                <a:solidFill>
                  <a:schemeClr val="lt1"/>
                </a:solidFill>
              </a:rPr>
              <a:t>”</a:t>
            </a:r>
            <a:r>
              <a:rPr lang="en" dirty="0"/>
              <a:t> </a:t>
            </a:r>
            <a:r>
              <a:rPr lang="en" sz="800" dirty="0"/>
              <a:t>Franklin D. Roosevelt</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265500" y="1081400"/>
            <a:ext cx="4045199" cy="1710300"/>
          </a:xfrm>
          <a:prstGeom prst="rect">
            <a:avLst/>
          </a:prstGeom>
        </p:spPr>
        <p:txBody>
          <a:bodyPr lIns="91425" tIns="91425" rIns="91425" bIns="91425" anchor="b" anchorCtr="0">
            <a:noAutofit/>
          </a:bodyPr>
          <a:lstStyle/>
          <a:p>
            <a:pPr>
              <a:spcBef>
                <a:spcPts val="0"/>
              </a:spcBef>
              <a:buNone/>
            </a:pPr>
            <a:r>
              <a:rPr lang="en"/>
              <a:t>Social Security</a:t>
            </a:r>
          </a:p>
        </p:txBody>
      </p:sp>
      <p:sp>
        <p:nvSpPr>
          <p:cNvPr id="127" name="Shape 127"/>
          <p:cNvSpPr txBox="1">
            <a:spLocks noGrp="1"/>
          </p:cNvSpPr>
          <p:nvPr>
            <p:ph type="subTitle" idx="1"/>
          </p:nvPr>
        </p:nvSpPr>
        <p:spPr>
          <a:xfrm>
            <a:off x="265500" y="2845200"/>
            <a:ext cx="4045199" cy="1345500"/>
          </a:xfrm>
          <a:prstGeom prst="rect">
            <a:avLst/>
          </a:prstGeom>
        </p:spPr>
        <p:txBody>
          <a:bodyPr lIns="91425" tIns="91425" rIns="91425" bIns="91425" anchor="t" anchorCtr="0">
            <a:noAutofit/>
          </a:bodyPr>
          <a:lstStyle/>
          <a:p>
            <a:pPr>
              <a:spcBef>
                <a:spcPts val="0"/>
              </a:spcBef>
              <a:buNone/>
            </a:pPr>
            <a:r>
              <a:rPr lang="en"/>
              <a:t>Facts &amp; Stats</a:t>
            </a:r>
          </a:p>
        </p:txBody>
      </p:sp>
      <p:pic>
        <p:nvPicPr>
          <p:cNvPr id="128" name="Shape 128"/>
          <p:cNvPicPr preferRelativeResize="0"/>
          <p:nvPr/>
        </p:nvPicPr>
        <p:blipFill>
          <a:blip r:embed="rId3">
            <a:alphaModFix/>
          </a:blip>
          <a:stretch>
            <a:fillRect/>
          </a:stretch>
        </p:blipFill>
        <p:spPr>
          <a:xfrm>
            <a:off x="4841300" y="525350"/>
            <a:ext cx="4019550" cy="3943350"/>
          </a:xfrm>
          <a:prstGeom prst="rect">
            <a:avLst/>
          </a:prstGeom>
          <a:noFill/>
          <a:ln>
            <a:noFill/>
          </a:ln>
        </p:spPr>
      </p:pic>
      <p:sp>
        <p:nvSpPr>
          <p:cNvPr id="129" name="Shape 129"/>
          <p:cNvSpPr txBox="1"/>
          <p:nvPr/>
        </p:nvSpPr>
        <p:spPr>
          <a:xfrm>
            <a:off x="7487700" y="3735575"/>
            <a:ext cx="1656300" cy="564299"/>
          </a:xfrm>
          <a:prstGeom prst="rect">
            <a:avLst/>
          </a:prstGeom>
          <a:noFill/>
          <a:ln>
            <a:noFill/>
          </a:ln>
        </p:spPr>
        <p:txBody>
          <a:bodyPr lIns="91425" tIns="91425" rIns="91425" bIns="91425" anchor="t" anchorCtr="0">
            <a:noAutofit/>
          </a:bodyPr>
          <a:lstStyle/>
          <a:p>
            <a:pPr algn="ctr">
              <a:spcBef>
                <a:spcPts val="0"/>
              </a:spcBef>
              <a:buNone/>
            </a:pPr>
            <a:r>
              <a:rPr lang="en" sz="2500">
                <a:solidFill>
                  <a:schemeClr val="lt1"/>
                </a:solidFill>
              </a:rPr>
              <a:t>$848.5 billion</a:t>
            </a:r>
          </a:p>
        </p:txBody>
      </p:sp>
      <p:sp>
        <p:nvSpPr>
          <p:cNvPr id="130" name="Shape 130"/>
          <p:cNvSpPr txBox="1"/>
          <p:nvPr/>
        </p:nvSpPr>
        <p:spPr>
          <a:xfrm>
            <a:off x="4563225" y="151850"/>
            <a:ext cx="1942799" cy="373499"/>
          </a:xfrm>
          <a:prstGeom prst="rect">
            <a:avLst/>
          </a:prstGeom>
          <a:noFill/>
          <a:ln>
            <a:noFill/>
          </a:ln>
        </p:spPr>
        <p:txBody>
          <a:bodyPr lIns="91425" tIns="91425" rIns="91425" bIns="91425" anchor="t" anchorCtr="0">
            <a:noAutofit/>
          </a:bodyPr>
          <a:lstStyle/>
          <a:p>
            <a:pPr>
              <a:spcBef>
                <a:spcPts val="0"/>
              </a:spcBef>
              <a:buNone/>
            </a:pPr>
            <a:r>
              <a:rPr lang="en" sz="2500">
                <a:solidFill>
                  <a:schemeClr val="lt1"/>
                </a:solidFill>
              </a:rPr>
              <a:t>59 Million Americans</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265500" y="1718250"/>
            <a:ext cx="4045199" cy="1707000"/>
          </a:xfrm>
          <a:prstGeom prst="rect">
            <a:avLst/>
          </a:prstGeom>
        </p:spPr>
        <p:txBody>
          <a:bodyPr lIns="91425" tIns="91425" rIns="91425" bIns="91425" anchor="ctr" anchorCtr="0">
            <a:noAutofit/>
          </a:bodyPr>
          <a:lstStyle/>
          <a:p>
            <a:pPr lvl="0" rtl="0">
              <a:spcBef>
                <a:spcPts val="0"/>
              </a:spcBef>
              <a:buNone/>
            </a:pPr>
            <a:r>
              <a:rPr lang="en"/>
              <a:t>How is it funded?</a:t>
            </a:r>
          </a:p>
        </p:txBody>
      </p:sp>
      <p:sp>
        <p:nvSpPr>
          <p:cNvPr id="136" name="Shape 136"/>
          <p:cNvSpPr txBox="1">
            <a:spLocks noGrp="1"/>
          </p:cNvSpPr>
          <p:nvPr>
            <p:ph type="body" idx="1"/>
          </p:nvPr>
        </p:nvSpPr>
        <p:spPr>
          <a:xfrm>
            <a:off x="4927050" y="1394850"/>
            <a:ext cx="3837000" cy="2725500"/>
          </a:xfrm>
          <a:prstGeom prst="rect">
            <a:avLst/>
          </a:prstGeom>
        </p:spPr>
        <p:txBody>
          <a:bodyPr lIns="91425" tIns="91425" rIns="91425" bIns="91425" anchor="ctr" anchorCtr="0">
            <a:noAutofit/>
          </a:bodyPr>
          <a:lstStyle/>
          <a:p>
            <a:pPr lvl="0" algn="ctr" rtl="0">
              <a:spcBef>
                <a:spcPts val="0"/>
              </a:spcBef>
              <a:spcAft>
                <a:spcPts val="1600"/>
              </a:spcAft>
              <a:buNone/>
            </a:pPr>
            <a:r>
              <a:rPr lang="en" sz="4200" dirty="0" smtClean="0">
                <a:solidFill>
                  <a:schemeClr val="bg1">
                    <a:lumMod val="75000"/>
                  </a:schemeClr>
                </a:solidFill>
                <a:latin typeface="Oswald"/>
                <a:ea typeface="Oswald"/>
                <a:cs typeface="Oswald"/>
                <a:sym typeface="Oswald"/>
              </a:rPr>
              <a:t>FICA </a:t>
            </a:r>
            <a:r>
              <a:rPr lang="en" sz="4200" dirty="0">
                <a:solidFill>
                  <a:schemeClr val="bg1">
                    <a:lumMod val="75000"/>
                  </a:schemeClr>
                </a:solidFill>
                <a:latin typeface="Oswald"/>
                <a:ea typeface="Oswald"/>
                <a:cs typeface="Oswald"/>
                <a:sym typeface="Oswald"/>
              </a:rPr>
              <a:t>taxes!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0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Shape 141"/>
          <p:cNvPicPr preferRelativeResize="0"/>
          <p:nvPr/>
        </p:nvPicPr>
        <p:blipFill>
          <a:blip r:embed="rId3">
            <a:alphaModFix/>
          </a:blip>
          <a:stretch>
            <a:fillRect/>
          </a:stretch>
        </p:blipFill>
        <p:spPr>
          <a:xfrm>
            <a:off x="1681175" y="681499"/>
            <a:ext cx="5781675" cy="4259399"/>
          </a:xfrm>
          <a:prstGeom prst="rect">
            <a:avLst/>
          </a:prstGeom>
          <a:noFill/>
          <a:ln>
            <a:noFill/>
          </a:ln>
        </p:spPr>
      </p:pic>
      <p:sp>
        <p:nvSpPr>
          <p:cNvPr id="142" name="Shape 142"/>
          <p:cNvSpPr txBox="1"/>
          <p:nvPr/>
        </p:nvSpPr>
        <p:spPr>
          <a:xfrm>
            <a:off x="191325" y="152625"/>
            <a:ext cx="3533999" cy="618900"/>
          </a:xfrm>
          <a:prstGeom prst="rect">
            <a:avLst/>
          </a:prstGeom>
          <a:noFill/>
          <a:ln>
            <a:noFill/>
          </a:ln>
        </p:spPr>
        <p:txBody>
          <a:bodyPr lIns="91425" tIns="91425" rIns="91425" bIns="91425" anchor="t" anchorCtr="0">
            <a:noAutofit/>
          </a:bodyPr>
          <a:lstStyle/>
          <a:p>
            <a:pPr>
              <a:spcBef>
                <a:spcPts val="0"/>
              </a:spcBef>
              <a:buNone/>
            </a:pPr>
            <a:r>
              <a:rPr lang="en" sz="3000">
                <a:solidFill>
                  <a:srgbClr val="F3F3F3"/>
                </a:solidFill>
                <a:latin typeface="Oswald"/>
                <a:ea typeface="Oswald"/>
                <a:cs typeface="Oswald"/>
                <a:sym typeface="Oswald"/>
              </a:rPr>
              <a:t>How does it all work?</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265500" y="1081400"/>
            <a:ext cx="4045199" cy="1710300"/>
          </a:xfrm>
          <a:prstGeom prst="rect">
            <a:avLst/>
          </a:prstGeom>
        </p:spPr>
        <p:txBody>
          <a:bodyPr lIns="91425" tIns="91425" rIns="91425" bIns="91425" anchor="b" anchorCtr="0">
            <a:noAutofit/>
          </a:bodyPr>
          <a:lstStyle/>
          <a:p>
            <a:pPr>
              <a:spcBef>
                <a:spcPts val="0"/>
              </a:spcBef>
              <a:buNone/>
            </a:pPr>
            <a:r>
              <a:rPr lang="en"/>
              <a:t>Are we in trouble?</a:t>
            </a:r>
          </a:p>
        </p:txBody>
      </p:sp>
      <p:sp>
        <p:nvSpPr>
          <p:cNvPr id="148" name="Shape 148"/>
          <p:cNvSpPr txBox="1">
            <a:spLocks noGrp="1"/>
          </p:cNvSpPr>
          <p:nvPr>
            <p:ph type="body" idx="1"/>
          </p:nvPr>
        </p:nvSpPr>
        <p:spPr>
          <a:xfrm>
            <a:off x="4939500" y="724200"/>
            <a:ext cx="3837000" cy="3695099"/>
          </a:xfrm>
          <a:prstGeom prst="rect">
            <a:avLst/>
          </a:prstGeom>
        </p:spPr>
        <p:txBody>
          <a:bodyPr lIns="91425" tIns="91425" rIns="91425" bIns="91425" anchor="ctr" anchorCtr="0">
            <a:noAutofit/>
          </a:bodyPr>
          <a:lstStyle/>
          <a:p>
            <a:pPr>
              <a:spcBef>
                <a:spcPts val="0"/>
              </a:spcBef>
              <a:buNone/>
            </a:pPr>
            <a:r>
              <a:rPr lang="en" sz="4200" dirty="0">
                <a:solidFill>
                  <a:schemeClr val="bg1">
                    <a:lumMod val="75000"/>
                  </a:schemeClr>
                </a:solidFill>
                <a:latin typeface="Oswald"/>
                <a:ea typeface="Oswald"/>
                <a:cs typeface="Oswald"/>
                <a:sym typeface="Oswald"/>
              </a:rPr>
              <a:t>Ummm</a:t>
            </a:r>
            <a:r>
              <a:rPr lang="en" sz="4200" dirty="0" smtClean="0">
                <a:solidFill>
                  <a:schemeClr val="bg1">
                    <a:lumMod val="75000"/>
                  </a:schemeClr>
                </a:solidFill>
                <a:latin typeface="Oswald"/>
                <a:ea typeface="Oswald"/>
                <a:cs typeface="Oswald"/>
                <a:sym typeface="Oswald"/>
              </a:rPr>
              <a:t>………</a:t>
            </a:r>
            <a:endParaRPr lang="en" sz="4200" dirty="0">
              <a:solidFill>
                <a:schemeClr val="bg1">
                  <a:lumMod val="75000"/>
                </a:schemeClr>
              </a:solidFill>
              <a:latin typeface="Oswald"/>
              <a:ea typeface="Oswald"/>
              <a:cs typeface="Oswald"/>
              <a:sym typeface="Oswald"/>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527</Words>
  <Application>Microsoft Office PowerPoint</Application>
  <PresentationFormat>On-screen Show (16:9)</PresentationFormat>
  <Paragraphs>79</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Oswald</vt:lpstr>
      <vt:lpstr>Average</vt:lpstr>
      <vt:lpstr>Arial</vt:lpstr>
      <vt:lpstr>slate</vt:lpstr>
      <vt:lpstr>Government Entitlements</vt:lpstr>
      <vt:lpstr>PowerPoint Presentation</vt:lpstr>
      <vt:lpstr>Government Entitlements </vt:lpstr>
      <vt:lpstr>Included Programs</vt:lpstr>
      <vt:lpstr>Social Security</vt:lpstr>
      <vt:lpstr>Social Security</vt:lpstr>
      <vt:lpstr>How is it funded?</vt:lpstr>
      <vt:lpstr>PowerPoint Presentation</vt:lpstr>
      <vt:lpstr>Are we in trouble?</vt:lpstr>
      <vt:lpstr>PowerPoint Presentation</vt:lpstr>
      <vt:lpstr>Medicare</vt:lpstr>
      <vt:lpstr>Medicare</vt:lpstr>
      <vt:lpstr>How is it funded?</vt:lpstr>
      <vt:lpstr>PowerPoint Presentation</vt:lpstr>
      <vt:lpstr>Are we in trouble?</vt:lpstr>
      <vt:lpstr>PowerPoint Presentation</vt:lpstr>
      <vt:lpstr>Medicaid</vt:lpstr>
      <vt:lpstr>Medicaid</vt:lpstr>
      <vt:lpstr>How is it funded?</vt:lpstr>
      <vt:lpstr>PowerPoint Presentation</vt:lpstr>
      <vt:lpstr>Are we in trouble?</vt:lpstr>
      <vt:lpstr>PowerPoint Presentation</vt:lpstr>
      <vt:lpstr>PowerPoint Presentation</vt:lpstr>
      <vt:lpstr>PowerPoint Presentation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Entitlements</dc:title>
  <dc:creator>Sonya McLaughlin</dc:creator>
  <cp:lastModifiedBy>Sonya McLaughlin</cp:lastModifiedBy>
  <cp:revision>1</cp:revision>
  <dcterms:modified xsi:type="dcterms:W3CDTF">2015-09-28T02:18:14Z</dcterms:modified>
</cp:coreProperties>
</file>